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3" r:id="rId6"/>
    <p:sldId id="264" r:id="rId7"/>
    <p:sldId id="265" r:id="rId8"/>
    <p:sldId id="266" r:id="rId9"/>
    <p:sldId id="260" r:id="rId10"/>
    <p:sldId id="262" r:id="rId11"/>
    <p:sldId id="261" r:id="rId12"/>
    <p:sldId id="267" r:id="rId13"/>
    <p:sldId id="268" r:id="rId14"/>
    <p:sldId id="269" r:id="rId15"/>
    <p:sldId id="270" r:id="rId16"/>
    <p:sldId id="271" r:id="rId17"/>
    <p:sldId id="272" r:id="rId18"/>
    <p:sldId id="273" r:id="rId19"/>
    <p:sldId id="274" r:id="rId20"/>
    <p:sldId id="275" r:id="rId21"/>
  </p:sldIdLst>
  <p:sldSz cx="18288000" cy="10287000"/>
  <p:notesSz cx="6858000" cy="9144000"/>
  <p:embeddedFontLst>
    <p:embeddedFont>
      <p:font typeface="Calibri" panose="020F0502020204030204" pitchFamily="34" charset="0"/>
      <p:regular r:id="rId22"/>
      <p:bold r:id="rId23"/>
      <p:italic r:id="rId24"/>
      <p:boldItalic r:id="rId25"/>
    </p:embeddedFont>
    <p:embeddedFont>
      <p:font typeface="Canva Sans" panose="020B0604020202020204" charset="0"/>
      <p:regular r:id="rId26"/>
    </p:embeddedFont>
    <p:embeddedFont>
      <p:font typeface="Poppins Medium" panose="020B0604020202020204" charset="0"/>
      <p:regular r:id="rId27"/>
    </p:embeddedFont>
    <p:embeddedFont>
      <p:font typeface="Poppins Ultra-Bold" panose="020B0604020202020204" charset="0"/>
      <p:regular r:id="rId2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628" autoAdjust="0"/>
    <p:restoredTop sz="94622" autoAdjust="0"/>
  </p:normalViewPr>
  <p:slideViewPr>
    <p:cSldViewPr>
      <p:cViewPr varScale="1">
        <p:scale>
          <a:sx n="42" d="100"/>
          <a:sy n="42" d="100"/>
        </p:scale>
        <p:origin x="1084" y="6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8/12/2023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8/12/2023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8/12/2023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8/12/2023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4.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8" Type="http://schemas.openxmlformats.org/officeDocument/2006/relationships/image" Target="../media/image31.sv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25.jpeg"/><Relationship Id="rId1" Type="http://schemas.openxmlformats.org/officeDocument/2006/relationships/slideLayout" Target="../slideLayouts/slideLayout7.xml"/><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27.svg"/></Relationships>
</file>

<file path=ppt/slides/_rels/slide13.xml.rels><?xml version="1.0" encoding="UTF-8" standalone="yes"?>
<Relationships xmlns="http://schemas.openxmlformats.org/package/2006/relationships"><Relationship Id="rId8" Type="http://schemas.openxmlformats.org/officeDocument/2006/relationships/image" Target="../media/image31.sv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25.jpeg"/><Relationship Id="rId1" Type="http://schemas.openxmlformats.org/officeDocument/2006/relationships/slideLayout" Target="../slideLayouts/slideLayout7.xml"/><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27.svg"/></Relationships>
</file>

<file path=ppt/slides/_rels/slide14.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8.jpeg"/><Relationship Id="rId1" Type="http://schemas.openxmlformats.org/officeDocument/2006/relationships/slideLayout" Target="../slideLayouts/slideLayout7.xml"/><Relationship Id="rId5" Type="http://schemas.openxmlformats.org/officeDocument/2006/relationships/image" Target="../media/image39.png"/><Relationship Id="rId4" Type="http://schemas.openxmlformats.org/officeDocument/2006/relationships/image" Target="../media/image3.svg"/></Relationships>
</file>

<file path=ppt/slides/_rels/slide3.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svg"/><Relationship Id="rId7" Type="http://schemas.openxmlformats.org/officeDocument/2006/relationships/image" Target="../media/image11.sv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0.png"/><Relationship Id="rId11" Type="http://schemas.openxmlformats.org/officeDocument/2006/relationships/image" Target="../media/image15.svg"/><Relationship Id="rId5" Type="http://schemas.openxmlformats.org/officeDocument/2006/relationships/image" Target="../media/image9.sv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svg"/></Relationships>
</file>

<file path=ppt/slides/_rels/slide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7.xml"/><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29000"/>
            </a:blip>
            <a:stretch>
              <a:fillRect t="-16666" b="-16666"/>
            </a:stretch>
          </a:blipFill>
        </p:spPr>
      </p:sp>
      <p:grpSp>
        <p:nvGrpSpPr>
          <p:cNvPr id="3" name="Group 3"/>
          <p:cNvGrpSpPr/>
          <p:nvPr/>
        </p:nvGrpSpPr>
        <p:grpSpPr>
          <a:xfrm rot="484507">
            <a:off x="3226335" y="5171475"/>
            <a:ext cx="1526730" cy="3773036"/>
            <a:chOff x="0" y="0"/>
            <a:chExt cx="328893" cy="812800"/>
          </a:xfrm>
        </p:grpSpPr>
        <p:sp>
          <p:nvSpPr>
            <p:cNvPr id="4" name="Freeform 4"/>
            <p:cNvSpPr/>
            <p:nvPr/>
          </p:nvSpPr>
          <p:spPr>
            <a:xfrm>
              <a:off x="0" y="0"/>
              <a:ext cx="328893" cy="812800"/>
            </a:xfrm>
            <a:custGeom>
              <a:avLst/>
              <a:gdLst/>
              <a:ahLst/>
              <a:cxnLst/>
              <a:rect l="l" t="t" r="r" b="b"/>
              <a:pathLst>
                <a:path w="328893" h="812800">
                  <a:moveTo>
                    <a:pt x="0" y="0"/>
                  </a:moveTo>
                  <a:lnTo>
                    <a:pt x="328893" y="0"/>
                  </a:lnTo>
                  <a:lnTo>
                    <a:pt x="328893" y="812800"/>
                  </a:lnTo>
                  <a:lnTo>
                    <a:pt x="0" y="812800"/>
                  </a:lnTo>
                  <a:close/>
                </a:path>
              </a:pathLst>
            </a:custGeom>
            <a:solidFill>
              <a:srgbClr val="002E14"/>
            </a:solidFill>
          </p:spPr>
        </p:sp>
        <p:sp>
          <p:nvSpPr>
            <p:cNvPr id="5" name="TextBox 5"/>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rot="484507">
            <a:off x="1027785" y="2186987"/>
            <a:ext cx="2177609" cy="5381566"/>
            <a:chOff x="0" y="0"/>
            <a:chExt cx="328893" cy="812800"/>
          </a:xfrm>
        </p:grpSpPr>
        <p:sp>
          <p:nvSpPr>
            <p:cNvPr id="7" name="Freeform 7"/>
            <p:cNvSpPr/>
            <p:nvPr/>
          </p:nvSpPr>
          <p:spPr>
            <a:xfrm>
              <a:off x="0" y="0"/>
              <a:ext cx="328893" cy="812800"/>
            </a:xfrm>
            <a:custGeom>
              <a:avLst/>
              <a:gdLst/>
              <a:ahLst/>
              <a:cxnLst/>
              <a:rect l="l" t="t" r="r" b="b"/>
              <a:pathLst>
                <a:path w="328893" h="812800">
                  <a:moveTo>
                    <a:pt x="0" y="0"/>
                  </a:moveTo>
                  <a:lnTo>
                    <a:pt x="328893" y="0"/>
                  </a:lnTo>
                  <a:lnTo>
                    <a:pt x="328893" y="812800"/>
                  </a:lnTo>
                  <a:lnTo>
                    <a:pt x="0" y="812800"/>
                  </a:lnTo>
                  <a:close/>
                </a:path>
              </a:pathLst>
            </a:custGeom>
            <a:solidFill>
              <a:srgbClr val="005D28"/>
            </a:solidFill>
          </p:spPr>
        </p:sp>
        <p:sp>
          <p:nvSpPr>
            <p:cNvPr id="8" name="TextBox 8"/>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a:off x="5669732" y="8930638"/>
            <a:ext cx="13531518" cy="1800204"/>
            <a:chOff x="0" y="0"/>
            <a:chExt cx="3563857" cy="474128"/>
          </a:xfrm>
        </p:grpSpPr>
        <p:sp>
          <p:nvSpPr>
            <p:cNvPr id="10" name="Freeform 10"/>
            <p:cNvSpPr/>
            <p:nvPr/>
          </p:nvSpPr>
          <p:spPr>
            <a:xfrm>
              <a:off x="0" y="0"/>
              <a:ext cx="3563857" cy="474128"/>
            </a:xfrm>
            <a:custGeom>
              <a:avLst/>
              <a:gdLst/>
              <a:ahLst/>
              <a:cxnLst/>
              <a:rect l="l" t="t" r="r" b="b"/>
              <a:pathLst>
                <a:path w="3563857" h="474128">
                  <a:moveTo>
                    <a:pt x="0" y="0"/>
                  </a:moveTo>
                  <a:lnTo>
                    <a:pt x="3563857" y="0"/>
                  </a:lnTo>
                  <a:lnTo>
                    <a:pt x="3563857" y="474128"/>
                  </a:lnTo>
                  <a:lnTo>
                    <a:pt x="0" y="474128"/>
                  </a:lnTo>
                  <a:close/>
                </a:path>
              </a:pathLst>
            </a:custGeom>
            <a:solidFill>
              <a:srgbClr val="000000"/>
            </a:solidFill>
            <a:ln>
              <a:noFill/>
            </a:ln>
          </p:spPr>
        </p:sp>
        <p:sp>
          <p:nvSpPr>
            <p:cNvPr id="11" name="TextBox 11"/>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12" name="Group 12"/>
          <p:cNvGrpSpPr/>
          <p:nvPr/>
        </p:nvGrpSpPr>
        <p:grpSpPr>
          <a:xfrm rot="-10727714">
            <a:off x="3490224" y="8907034"/>
            <a:ext cx="2308447" cy="2235025"/>
            <a:chOff x="0" y="0"/>
            <a:chExt cx="812800" cy="786948"/>
          </a:xfrm>
        </p:grpSpPr>
        <p:sp>
          <p:nvSpPr>
            <p:cNvPr id="13" name="Freeform 13"/>
            <p:cNvSpPr/>
            <p:nvPr/>
          </p:nvSpPr>
          <p:spPr>
            <a:xfrm>
              <a:off x="0" y="0"/>
              <a:ext cx="812800" cy="786948"/>
            </a:xfrm>
            <a:custGeom>
              <a:avLst/>
              <a:gdLst/>
              <a:ahLst/>
              <a:cxnLst/>
              <a:rect l="l" t="t" r="r" b="b"/>
              <a:pathLst>
                <a:path w="812800" h="786948">
                  <a:moveTo>
                    <a:pt x="406400" y="0"/>
                  </a:moveTo>
                  <a:lnTo>
                    <a:pt x="812800" y="786948"/>
                  </a:lnTo>
                  <a:lnTo>
                    <a:pt x="0" y="786948"/>
                  </a:lnTo>
                  <a:lnTo>
                    <a:pt x="406400" y="0"/>
                  </a:lnTo>
                  <a:close/>
                </a:path>
              </a:pathLst>
            </a:custGeom>
            <a:solidFill>
              <a:srgbClr val="002E14"/>
            </a:solidFill>
          </p:spPr>
        </p:sp>
        <p:sp>
          <p:nvSpPr>
            <p:cNvPr id="14" name="TextBox 14"/>
            <p:cNvSpPr txBox="1"/>
            <p:nvPr/>
          </p:nvSpPr>
          <p:spPr>
            <a:xfrm>
              <a:off x="127000" y="292100"/>
              <a:ext cx="558800" cy="368300"/>
            </a:xfrm>
            <a:prstGeom prst="rect">
              <a:avLst/>
            </a:prstGeom>
          </p:spPr>
          <p:txBody>
            <a:bodyPr lIns="50800" tIns="50800" rIns="50800" bIns="50800" rtlCol="0" anchor="ctr"/>
            <a:lstStyle/>
            <a:p>
              <a:pPr algn="ctr">
                <a:lnSpc>
                  <a:spcPts val="2659"/>
                </a:lnSpc>
              </a:pPr>
              <a:endParaRPr/>
            </a:p>
          </p:txBody>
        </p:sp>
      </p:grpSp>
      <p:grpSp>
        <p:nvGrpSpPr>
          <p:cNvPr id="15" name="Group 15"/>
          <p:cNvGrpSpPr/>
          <p:nvPr/>
        </p:nvGrpSpPr>
        <p:grpSpPr>
          <a:xfrm rot="3892392">
            <a:off x="-6027161" y="4185233"/>
            <a:ext cx="13356476" cy="4945059"/>
            <a:chOff x="0" y="0"/>
            <a:chExt cx="3517755" cy="1302402"/>
          </a:xfrm>
        </p:grpSpPr>
        <p:sp>
          <p:nvSpPr>
            <p:cNvPr id="16" name="Freeform 16"/>
            <p:cNvSpPr/>
            <p:nvPr/>
          </p:nvSpPr>
          <p:spPr>
            <a:xfrm>
              <a:off x="0" y="0"/>
              <a:ext cx="3517755" cy="1302402"/>
            </a:xfrm>
            <a:custGeom>
              <a:avLst/>
              <a:gdLst/>
              <a:ahLst/>
              <a:cxnLst/>
              <a:rect l="l" t="t" r="r" b="b"/>
              <a:pathLst>
                <a:path w="3517755" h="1302402">
                  <a:moveTo>
                    <a:pt x="0" y="0"/>
                  </a:moveTo>
                  <a:lnTo>
                    <a:pt x="3517755" y="0"/>
                  </a:lnTo>
                  <a:lnTo>
                    <a:pt x="3517755" y="1302402"/>
                  </a:lnTo>
                  <a:lnTo>
                    <a:pt x="0" y="1302402"/>
                  </a:lnTo>
                  <a:close/>
                </a:path>
              </a:pathLst>
            </a:custGeom>
            <a:solidFill>
              <a:srgbClr val="000000"/>
            </a:solidFill>
            <a:ln w="352425">
              <a:solidFill>
                <a:srgbClr val="D9D9D9"/>
              </a:solidFill>
            </a:ln>
          </p:spPr>
        </p:sp>
        <p:sp>
          <p:nvSpPr>
            <p:cNvPr id="17" name="TextBox 17"/>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grpSp>
        <p:nvGrpSpPr>
          <p:cNvPr id="18" name="Group 18"/>
          <p:cNvGrpSpPr/>
          <p:nvPr/>
        </p:nvGrpSpPr>
        <p:grpSpPr>
          <a:xfrm rot="-2700000">
            <a:off x="-3060156" y="6166943"/>
            <a:ext cx="9136277" cy="2164270"/>
            <a:chOff x="0" y="0"/>
            <a:chExt cx="2573374" cy="609600"/>
          </a:xfrm>
        </p:grpSpPr>
        <p:sp>
          <p:nvSpPr>
            <p:cNvPr id="19" name="Freeform 19"/>
            <p:cNvSpPr/>
            <p:nvPr/>
          </p:nvSpPr>
          <p:spPr>
            <a:xfrm>
              <a:off x="0" y="0"/>
              <a:ext cx="2573374" cy="609600"/>
            </a:xfrm>
            <a:custGeom>
              <a:avLst/>
              <a:gdLst/>
              <a:ahLst/>
              <a:cxnLst/>
              <a:rect l="l" t="t" r="r" b="b"/>
              <a:pathLst>
                <a:path w="2573374" h="609600">
                  <a:moveTo>
                    <a:pt x="203200" y="0"/>
                  </a:moveTo>
                  <a:lnTo>
                    <a:pt x="2573374" y="0"/>
                  </a:lnTo>
                  <a:lnTo>
                    <a:pt x="2370174" y="609600"/>
                  </a:lnTo>
                  <a:lnTo>
                    <a:pt x="0" y="609600"/>
                  </a:lnTo>
                  <a:lnTo>
                    <a:pt x="203200" y="0"/>
                  </a:lnTo>
                  <a:close/>
                </a:path>
              </a:pathLst>
            </a:custGeom>
            <a:solidFill>
              <a:srgbClr val="03AF3D"/>
            </a:solidFill>
          </p:spPr>
        </p:sp>
        <p:sp>
          <p:nvSpPr>
            <p:cNvPr id="20" name="TextBox 20"/>
            <p:cNvSpPr txBox="1"/>
            <p:nvPr/>
          </p:nvSpPr>
          <p:spPr>
            <a:xfrm>
              <a:off x="101600" y="-38100"/>
              <a:ext cx="609600" cy="647700"/>
            </a:xfrm>
            <a:prstGeom prst="rect">
              <a:avLst/>
            </a:prstGeom>
          </p:spPr>
          <p:txBody>
            <a:bodyPr lIns="50800" tIns="50800" rIns="50800" bIns="50800" rtlCol="0" anchor="ctr"/>
            <a:lstStyle/>
            <a:p>
              <a:pPr algn="ctr">
                <a:lnSpc>
                  <a:spcPts val="2659"/>
                </a:lnSpc>
              </a:pPr>
              <a:endParaRPr/>
            </a:p>
          </p:txBody>
        </p:sp>
      </p:grpSp>
      <p:grpSp>
        <p:nvGrpSpPr>
          <p:cNvPr id="21" name="Group 21"/>
          <p:cNvGrpSpPr/>
          <p:nvPr/>
        </p:nvGrpSpPr>
        <p:grpSpPr>
          <a:xfrm rot="-2700000">
            <a:off x="-4108106" y="2660710"/>
            <a:ext cx="8628344" cy="2532118"/>
            <a:chOff x="0" y="0"/>
            <a:chExt cx="2077249" cy="609600"/>
          </a:xfrm>
        </p:grpSpPr>
        <p:sp>
          <p:nvSpPr>
            <p:cNvPr id="22" name="Freeform 22"/>
            <p:cNvSpPr/>
            <p:nvPr/>
          </p:nvSpPr>
          <p:spPr>
            <a:xfrm>
              <a:off x="0" y="0"/>
              <a:ext cx="2077249" cy="609600"/>
            </a:xfrm>
            <a:custGeom>
              <a:avLst/>
              <a:gdLst/>
              <a:ahLst/>
              <a:cxnLst/>
              <a:rect l="l" t="t" r="r" b="b"/>
              <a:pathLst>
                <a:path w="2077249" h="609600">
                  <a:moveTo>
                    <a:pt x="203200" y="0"/>
                  </a:moveTo>
                  <a:lnTo>
                    <a:pt x="2077249" y="0"/>
                  </a:lnTo>
                  <a:lnTo>
                    <a:pt x="1874049" y="609600"/>
                  </a:lnTo>
                  <a:lnTo>
                    <a:pt x="0" y="609600"/>
                  </a:lnTo>
                  <a:lnTo>
                    <a:pt x="203200" y="0"/>
                  </a:lnTo>
                  <a:close/>
                </a:path>
              </a:pathLst>
            </a:custGeom>
            <a:solidFill>
              <a:srgbClr val="008037"/>
            </a:solidFill>
          </p:spPr>
        </p:sp>
        <p:sp>
          <p:nvSpPr>
            <p:cNvPr id="23" name="TextBox 23"/>
            <p:cNvSpPr txBox="1"/>
            <p:nvPr/>
          </p:nvSpPr>
          <p:spPr>
            <a:xfrm>
              <a:off x="101600" y="-38100"/>
              <a:ext cx="609600" cy="647700"/>
            </a:xfrm>
            <a:prstGeom prst="rect">
              <a:avLst/>
            </a:prstGeom>
          </p:spPr>
          <p:txBody>
            <a:bodyPr lIns="50800" tIns="50800" rIns="50800" bIns="50800" rtlCol="0" anchor="ctr"/>
            <a:lstStyle/>
            <a:p>
              <a:pPr algn="ctr">
                <a:lnSpc>
                  <a:spcPts val="2659"/>
                </a:lnSpc>
              </a:pPr>
              <a:endParaRPr/>
            </a:p>
          </p:txBody>
        </p:sp>
      </p:grpSp>
      <p:grpSp>
        <p:nvGrpSpPr>
          <p:cNvPr id="24" name="Group 24"/>
          <p:cNvGrpSpPr/>
          <p:nvPr/>
        </p:nvGrpSpPr>
        <p:grpSpPr>
          <a:xfrm>
            <a:off x="4856201" y="8930638"/>
            <a:ext cx="1889514" cy="1784712"/>
            <a:chOff x="0" y="0"/>
            <a:chExt cx="812800" cy="767718"/>
          </a:xfrm>
        </p:grpSpPr>
        <p:sp>
          <p:nvSpPr>
            <p:cNvPr id="25" name="Freeform 25"/>
            <p:cNvSpPr/>
            <p:nvPr/>
          </p:nvSpPr>
          <p:spPr>
            <a:xfrm>
              <a:off x="0" y="0"/>
              <a:ext cx="812800" cy="767718"/>
            </a:xfrm>
            <a:custGeom>
              <a:avLst/>
              <a:gdLst/>
              <a:ahLst/>
              <a:cxnLst/>
              <a:rect l="l" t="t" r="r" b="b"/>
              <a:pathLst>
                <a:path w="812800" h="767718">
                  <a:moveTo>
                    <a:pt x="406400" y="0"/>
                  </a:moveTo>
                  <a:lnTo>
                    <a:pt x="812800" y="767718"/>
                  </a:lnTo>
                  <a:lnTo>
                    <a:pt x="0" y="767718"/>
                  </a:lnTo>
                  <a:lnTo>
                    <a:pt x="406400" y="0"/>
                  </a:lnTo>
                  <a:close/>
                </a:path>
              </a:pathLst>
            </a:custGeom>
            <a:solidFill>
              <a:srgbClr val="005D28"/>
            </a:solidFill>
          </p:spPr>
        </p:sp>
        <p:sp>
          <p:nvSpPr>
            <p:cNvPr id="26" name="TextBox 26"/>
            <p:cNvSpPr txBox="1"/>
            <p:nvPr/>
          </p:nvSpPr>
          <p:spPr>
            <a:xfrm>
              <a:off x="127000" y="292100"/>
              <a:ext cx="558800" cy="368300"/>
            </a:xfrm>
            <a:prstGeom prst="rect">
              <a:avLst/>
            </a:prstGeom>
          </p:spPr>
          <p:txBody>
            <a:bodyPr lIns="50800" tIns="50800" rIns="50800" bIns="50800" rtlCol="0" anchor="ctr"/>
            <a:lstStyle/>
            <a:p>
              <a:pPr algn="ctr">
                <a:lnSpc>
                  <a:spcPts val="2659"/>
                </a:lnSpc>
              </a:pPr>
              <a:endParaRPr/>
            </a:p>
          </p:txBody>
        </p:sp>
      </p:grpSp>
      <p:grpSp>
        <p:nvGrpSpPr>
          <p:cNvPr id="27" name="Group 27"/>
          <p:cNvGrpSpPr/>
          <p:nvPr/>
        </p:nvGrpSpPr>
        <p:grpSpPr>
          <a:xfrm>
            <a:off x="6981971" y="4877770"/>
            <a:ext cx="11986200" cy="841689"/>
            <a:chOff x="0" y="0"/>
            <a:chExt cx="6712059" cy="471331"/>
          </a:xfrm>
        </p:grpSpPr>
        <p:sp>
          <p:nvSpPr>
            <p:cNvPr id="28" name="Freeform 28"/>
            <p:cNvSpPr/>
            <p:nvPr/>
          </p:nvSpPr>
          <p:spPr>
            <a:xfrm>
              <a:off x="0" y="0"/>
              <a:ext cx="6712059" cy="471331"/>
            </a:xfrm>
            <a:custGeom>
              <a:avLst/>
              <a:gdLst/>
              <a:ahLst/>
              <a:cxnLst/>
              <a:rect l="l" t="t" r="r" b="b"/>
              <a:pathLst>
                <a:path w="6712059" h="471331">
                  <a:moveTo>
                    <a:pt x="6508859" y="0"/>
                  </a:moveTo>
                  <a:lnTo>
                    <a:pt x="0" y="0"/>
                  </a:lnTo>
                  <a:lnTo>
                    <a:pt x="203200" y="471331"/>
                  </a:lnTo>
                  <a:lnTo>
                    <a:pt x="6712059" y="471331"/>
                  </a:lnTo>
                  <a:lnTo>
                    <a:pt x="6508859" y="0"/>
                  </a:lnTo>
                  <a:close/>
                </a:path>
              </a:pathLst>
            </a:custGeom>
            <a:solidFill>
              <a:srgbClr val="008037"/>
            </a:solidFill>
          </p:spPr>
        </p:sp>
        <p:sp>
          <p:nvSpPr>
            <p:cNvPr id="29" name="TextBox 29"/>
            <p:cNvSpPr txBox="1"/>
            <p:nvPr/>
          </p:nvSpPr>
          <p:spPr>
            <a:xfrm>
              <a:off x="101600" y="-38100"/>
              <a:ext cx="609600" cy="647700"/>
            </a:xfrm>
            <a:prstGeom prst="rect">
              <a:avLst/>
            </a:prstGeom>
          </p:spPr>
          <p:txBody>
            <a:bodyPr lIns="50800" tIns="50800" rIns="50800" bIns="50800" rtlCol="0" anchor="ctr"/>
            <a:lstStyle/>
            <a:p>
              <a:pPr algn="ctr">
                <a:lnSpc>
                  <a:spcPts val="2659"/>
                </a:lnSpc>
              </a:pPr>
              <a:endParaRPr/>
            </a:p>
          </p:txBody>
        </p:sp>
      </p:grpSp>
      <p:sp>
        <p:nvSpPr>
          <p:cNvPr id="30" name="Freeform 30"/>
          <p:cNvSpPr/>
          <p:nvPr/>
        </p:nvSpPr>
        <p:spPr>
          <a:xfrm>
            <a:off x="16391721" y="9329726"/>
            <a:ext cx="564289" cy="564289"/>
          </a:xfrm>
          <a:custGeom>
            <a:avLst/>
            <a:gdLst/>
            <a:ahLst/>
            <a:cxnLst/>
            <a:rect l="l" t="t" r="r" b="b"/>
            <a:pathLst>
              <a:path w="564289" h="564289">
                <a:moveTo>
                  <a:pt x="0" y="0"/>
                </a:moveTo>
                <a:lnTo>
                  <a:pt x="564289" y="0"/>
                </a:lnTo>
                <a:lnTo>
                  <a:pt x="564289" y="564289"/>
                </a:lnTo>
                <a:lnTo>
                  <a:pt x="0" y="56428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1" name="Freeform 31"/>
          <p:cNvSpPr/>
          <p:nvPr/>
        </p:nvSpPr>
        <p:spPr>
          <a:xfrm>
            <a:off x="15899987" y="1028700"/>
            <a:ext cx="983467" cy="983467"/>
          </a:xfrm>
          <a:custGeom>
            <a:avLst/>
            <a:gdLst/>
            <a:ahLst/>
            <a:cxnLst/>
            <a:rect l="l" t="t" r="r" b="b"/>
            <a:pathLst>
              <a:path w="983467" h="983467">
                <a:moveTo>
                  <a:pt x="0" y="0"/>
                </a:moveTo>
                <a:lnTo>
                  <a:pt x="983467" y="0"/>
                </a:lnTo>
                <a:lnTo>
                  <a:pt x="983467" y="983467"/>
                </a:lnTo>
                <a:lnTo>
                  <a:pt x="0" y="983467"/>
                </a:lnTo>
                <a:lnTo>
                  <a:pt x="0" y="0"/>
                </a:lnTo>
                <a:close/>
              </a:path>
            </a:pathLst>
          </a:custGeom>
          <a:blipFill>
            <a:blip r:embed="rId5"/>
            <a:stretch>
              <a:fillRect/>
            </a:stretch>
          </a:blipFill>
        </p:spPr>
      </p:sp>
      <p:sp>
        <p:nvSpPr>
          <p:cNvPr id="32" name="TextBox 32"/>
          <p:cNvSpPr txBox="1"/>
          <p:nvPr/>
        </p:nvSpPr>
        <p:spPr>
          <a:xfrm>
            <a:off x="4644448" y="2252365"/>
            <a:ext cx="11955735" cy="956890"/>
          </a:xfrm>
          <a:prstGeom prst="rect">
            <a:avLst/>
          </a:prstGeom>
        </p:spPr>
        <p:txBody>
          <a:bodyPr lIns="0" tIns="0" rIns="0" bIns="0" rtlCol="0" anchor="t">
            <a:spAutoFit/>
          </a:bodyPr>
          <a:lstStyle/>
          <a:p>
            <a:pPr algn="r">
              <a:lnSpc>
                <a:spcPts val="7428"/>
              </a:lnSpc>
              <a:spcBef>
                <a:spcPct val="0"/>
              </a:spcBef>
            </a:pPr>
            <a:r>
              <a:rPr lang="en-US" sz="5306">
                <a:solidFill>
                  <a:srgbClr val="000000"/>
                </a:solidFill>
                <a:latin typeface="Poppins Ultra-Bold"/>
              </a:rPr>
              <a:t>Design Variable Frequency Drive </a:t>
            </a:r>
          </a:p>
        </p:txBody>
      </p:sp>
      <p:sp>
        <p:nvSpPr>
          <p:cNvPr id="33" name="TextBox 33"/>
          <p:cNvSpPr txBox="1"/>
          <p:nvPr/>
        </p:nvSpPr>
        <p:spPr>
          <a:xfrm>
            <a:off x="6171470" y="2939492"/>
            <a:ext cx="10428713" cy="1345906"/>
          </a:xfrm>
          <a:prstGeom prst="rect">
            <a:avLst/>
          </a:prstGeom>
        </p:spPr>
        <p:txBody>
          <a:bodyPr lIns="0" tIns="0" rIns="0" bIns="0" rtlCol="0" anchor="t">
            <a:spAutoFit/>
          </a:bodyPr>
          <a:lstStyle/>
          <a:p>
            <a:pPr algn="r">
              <a:lnSpc>
                <a:spcPts val="10447"/>
              </a:lnSpc>
              <a:spcBef>
                <a:spcPct val="0"/>
              </a:spcBef>
            </a:pPr>
            <a:r>
              <a:rPr lang="en-US" sz="7462">
                <a:solidFill>
                  <a:srgbClr val="008037"/>
                </a:solidFill>
                <a:latin typeface="Poppins Ultra-Bold"/>
              </a:rPr>
              <a:t>30 Hz to 55 Hz</a:t>
            </a:r>
          </a:p>
        </p:txBody>
      </p:sp>
      <p:sp>
        <p:nvSpPr>
          <p:cNvPr id="34" name="TextBox 34"/>
          <p:cNvSpPr txBox="1"/>
          <p:nvPr/>
        </p:nvSpPr>
        <p:spPr>
          <a:xfrm>
            <a:off x="7861880" y="4918282"/>
            <a:ext cx="8738303" cy="655890"/>
          </a:xfrm>
          <a:prstGeom prst="rect">
            <a:avLst/>
          </a:prstGeom>
        </p:spPr>
        <p:txBody>
          <a:bodyPr lIns="0" tIns="0" rIns="0" bIns="0" rtlCol="0" anchor="t">
            <a:spAutoFit/>
          </a:bodyPr>
          <a:lstStyle/>
          <a:p>
            <a:pPr algn="r">
              <a:lnSpc>
                <a:spcPts val="5106"/>
              </a:lnSpc>
            </a:pPr>
            <a:r>
              <a:rPr lang="en-US" sz="3621" spc="1484">
                <a:solidFill>
                  <a:srgbClr val="FFFFFF"/>
                </a:solidFill>
                <a:latin typeface="Poppins Medium"/>
              </a:rPr>
              <a:t>Presentation - 2023</a:t>
            </a:r>
          </a:p>
        </p:txBody>
      </p:sp>
      <p:sp>
        <p:nvSpPr>
          <p:cNvPr id="35" name="TextBox 35"/>
          <p:cNvSpPr txBox="1"/>
          <p:nvPr/>
        </p:nvSpPr>
        <p:spPr>
          <a:xfrm>
            <a:off x="5286505" y="1276296"/>
            <a:ext cx="10539818" cy="509966"/>
          </a:xfrm>
          <a:prstGeom prst="rect">
            <a:avLst/>
          </a:prstGeom>
        </p:spPr>
        <p:txBody>
          <a:bodyPr lIns="0" tIns="0" rIns="0" bIns="0" rtlCol="0" anchor="t">
            <a:spAutoFit/>
          </a:bodyPr>
          <a:lstStyle/>
          <a:p>
            <a:pPr algn="r">
              <a:lnSpc>
                <a:spcPts val="3916"/>
              </a:lnSpc>
              <a:spcBef>
                <a:spcPct val="0"/>
              </a:spcBef>
            </a:pPr>
            <a:r>
              <a:rPr lang="en-US" sz="2797">
                <a:solidFill>
                  <a:srgbClr val="000000"/>
                </a:solidFill>
                <a:latin typeface="Poppins Medium"/>
              </a:rPr>
              <a:t>Ahsanullah University of Science and Technology</a:t>
            </a:r>
          </a:p>
        </p:txBody>
      </p:sp>
      <p:sp>
        <p:nvSpPr>
          <p:cNvPr id="36" name="TextBox 36"/>
          <p:cNvSpPr txBox="1"/>
          <p:nvPr/>
        </p:nvSpPr>
        <p:spPr>
          <a:xfrm>
            <a:off x="11385826" y="9377252"/>
            <a:ext cx="4688175" cy="402561"/>
          </a:xfrm>
          <a:prstGeom prst="rect">
            <a:avLst/>
          </a:prstGeom>
        </p:spPr>
        <p:txBody>
          <a:bodyPr lIns="0" tIns="0" rIns="0" bIns="0" rtlCol="0" anchor="t">
            <a:spAutoFit/>
          </a:bodyPr>
          <a:lstStyle/>
          <a:p>
            <a:pPr algn="r">
              <a:lnSpc>
                <a:spcPts val="3133"/>
              </a:lnSpc>
              <a:spcBef>
                <a:spcPct val="0"/>
              </a:spcBef>
            </a:pPr>
            <a:r>
              <a:rPr lang="en-US" sz="2238">
                <a:solidFill>
                  <a:srgbClr val="FFFFFF"/>
                </a:solidFill>
                <a:latin typeface="Poppins Medium"/>
              </a:rPr>
              <a:t>www.aust.edu</a:t>
            </a:r>
          </a:p>
        </p:txBody>
      </p:sp>
      <p:sp>
        <p:nvSpPr>
          <p:cNvPr id="37" name="TextBox 37"/>
          <p:cNvSpPr txBox="1"/>
          <p:nvPr/>
        </p:nvSpPr>
        <p:spPr>
          <a:xfrm>
            <a:off x="6211537" y="6587355"/>
            <a:ext cx="10462329" cy="2148253"/>
          </a:xfrm>
          <a:prstGeom prst="rect">
            <a:avLst/>
          </a:prstGeom>
        </p:spPr>
        <p:txBody>
          <a:bodyPr lIns="0" tIns="0" rIns="0" bIns="0" rtlCol="0" anchor="t">
            <a:spAutoFit/>
          </a:bodyPr>
          <a:lstStyle/>
          <a:p>
            <a:pPr algn="r">
              <a:lnSpc>
                <a:spcPts val="3392"/>
              </a:lnSpc>
            </a:pPr>
            <a:r>
              <a:rPr lang="en-US" sz="2423">
                <a:solidFill>
                  <a:srgbClr val="000000"/>
                </a:solidFill>
                <a:latin typeface="Poppins Medium"/>
              </a:rPr>
              <a:t>190205088</a:t>
            </a:r>
          </a:p>
          <a:p>
            <a:pPr algn="r">
              <a:lnSpc>
                <a:spcPts val="3392"/>
              </a:lnSpc>
            </a:pPr>
            <a:r>
              <a:rPr lang="en-US" sz="2423">
                <a:solidFill>
                  <a:srgbClr val="000000"/>
                </a:solidFill>
                <a:latin typeface="Poppins Medium"/>
              </a:rPr>
              <a:t>190205089</a:t>
            </a:r>
          </a:p>
          <a:p>
            <a:pPr algn="r">
              <a:lnSpc>
                <a:spcPts val="3392"/>
              </a:lnSpc>
            </a:pPr>
            <a:r>
              <a:rPr lang="en-US" sz="2423">
                <a:solidFill>
                  <a:srgbClr val="000000"/>
                </a:solidFill>
                <a:latin typeface="Poppins Medium"/>
              </a:rPr>
              <a:t>190205090</a:t>
            </a:r>
          </a:p>
          <a:p>
            <a:pPr algn="r">
              <a:lnSpc>
                <a:spcPts val="3392"/>
              </a:lnSpc>
            </a:pPr>
            <a:r>
              <a:rPr lang="en-US" sz="2423">
                <a:solidFill>
                  <a:srgbClr val="000000"/>
                </a:solidFill>
                <a:latin typeface="Poppins Medium"/>
              </a:rPr>
              <a:t>190205093</a:t>
            </a:r>
          </a:p>
          <a:p>
            <a:pPr algn="r">
              <a:lnSpc>
                <a:spcPts val="3392"/>
              </a:lnSpc>
              <a:spcBef>
                <a:spcPct val="0"/>
              </a:spcBef>
            </a:pPr>
            <a:r>
              <a:rPr lang="en-US" sz="2423">
                <a:solidFill>
                  <a:srgbClr val="000000"/>
                </a:solidFill>
                <a:latin typeface="Poppins Medium"/>
              </a:rPr>
              <a:t>190205096</a:t>
            </a:r>
          </a:p>
        </p:txBody>
      </p:sp>
      <p:sp>
        <p:nvSpPr>
          <p:cNvPr id="38" name="TextBox 38"/>
          <p:cNvSpPr txBox="1"/>
          <p:nvPr/>
        </p:nvSpPr>
        <p:spPr>
          <a:xfrm>
            <a:off x="7159685" y="5976634"/>
            <a:ext cx="9514180" cy="492770"/>
          </a:xfrm>
          <a:prstGeom prst="rect">
            <a:avLst/>
          </a:prstGeom>
        </p:spPr>
        <p:txBody>
          <a:bodyPr lIns="0" tIns="0" rIns="0" bIns="0" rtlCol="0" anchor="t">
            <a:spAutoFit/>
          </a:bodyPr>
          <a:lstStyle/>
          <a:p>
            <a:pPr algn="r">
              <a:lnSpc>
                <a:spcPts val="3814"/>
              </a:lnSpc>
              <a:spcBef>
                <a:spcPct val="0"/>
              </a:spcBef>
            </a:pPr>
            <a:r>
              <a:rPr lang="en-US" sz="2724">
                <a:solidFill>
                  <a:srgbClr val="005D28"/>
                </a:solidFill>
                <a:latin typeface="Poppins Ultra-Bold"/>
              </a:rPr>
              <a:t>Group Members:</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pic>
        <p:nvPicPr>
          <p:cNvPr id="2" name="Picture 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rcRect/>
          <a:stretch>
            <a:fillRect/>
          </a:stretch>
        </p:blipFill>
        <p:spPr>
          <a:xfrm>
            <a:off x="0" y="0"/>
            <a:ext cx="18288000" cy="102870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video>
              <p:cMediaNode vol="100000">
                <p:cTn id="2" fill="hold" display="0">
                  <p:stCondLst>
                    <p:cond delay="indefinite"/>
                  </p:stCondLst>
                </p:cTn>
                <p:tgtEl>
                  <p:spTgt spid="2"/>
                </p:tgtEl>
              </p:cMediaNode>
            </p:vide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sp>
      <p:grpSp>
        <p:nvGrpSpPr>
          <p:cNvPr id="3" name="Group 3"/>
          <p:cNvGrpSpPr/>
          <p:nvPr/>
        </p:nvGrpSpPr>
        <p:grpSpPr>
          <a:xfrm>
            <a:off x="1028700" y="3023253"/>
            <a:ext cx="2827695" cy="2430051"/>
            <a:chOff x="0" y="0"/>
            <a:chExt cx="812800" cy="698500"/>
          </a:xfrm>
        </p:grpSpPr>
        <p:sp>
          <p:nvSpPr>
            <p:cNvPr id="4" name="Freeform 4"/>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008037"/>
            </a:solidFill>
          </p:spPr>
        </p:sp>
        <p:sp>
          <p:nvSpPr>
            <p:cNvPr id="5" name="TextBox 5"/>
            <p:cNvSpPr txBox="1"/>
            <p:nvPr/>
          </p:nvSpPr>
          <p:spPr>
            <a:xfrm>
              <a:off x="114300" y="-38100"/>
              <a:ext cx="584200" cy="736600"/>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4332691" y="5100394"/>
            <a:ext cx="2827695" cy="2430051"/>
            <a:chOff x="0" y="0"/>
            <a:chExt cx="812800" cy="698500"/>
          </a:xfrm>
        </p:grpSpPr>
        <p:sp>
          <p:nvSpPr>
            <p:cNvPr id="7" name="Freeform 7"/>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008037"/>
            </a:solidFill>
          </p:spPr>
        </p:sp>
        <p:sp>
          <p:nvSpPr>
            <p:cNvPr id="8" name="TextBox 8"/>
            <p:cNvSpPr txBox="1"/>
            <p:nvPr/>
          </p:nvSpPr>
          <p:spPr>
            <a:xfrm>
              <a:off x="114300" y="-38100"/>
              <a:ext cx="584200" cy="736600"/>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a:off x="7636683" y="7112877"/>
            <a:ext cx="2827695" cy="2430051"/>
            <a:chOff x="0" y="0"/>
            <a:chExt cx="812800" cy="698500"/>
          </a:xfrm>
        </p:grpSpPr>
        <p:sp>
          <p:nvSpPr>
            <p:cNvPr id="10" name="Freeform 10"/>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008037"/>
            </a:solidFill>
          </p:spPr>
        </p:sp>
        <p:sp>
          <p:nvSpPr>
            <p:cNvPr id="11" name="TextBox 11"/>
            <p:cNvSpPr txBox="1"/>
            <p:nvPr/>
          </p:nvSpPr>
          <p:spPr>
            <a:xfrm>
              <a:off x="114300" y="-38100"/>
              <a:ext cx="584200" cy="736600"/>
            </a:xfrm>
            <a:prstGeom prst="rect">
              <a:avLst/>
            </a:prstGeom>
          </p:spPr>
          <p:txBody>
            <a:bodyPr lIns="50800" tIns="50800" rIns="50800" bIns="50800" rtlCol="0" anchor="ctr"/>
            <a:lstStyle/>
            <a:p>
              <a:pPr algn="ctr">
                <a:lnSpc>
                  <a:spcPts val="2659"/>
                </a:lnSpc>
              </a:pPr>
              <a:endParaRPr/>
            </a:p>
          </p:txBody>
        </p:sp>
      </p:grpSp>
      <p:sp>
        <p:nvSpPr>
          <p:cNvPr id="12" name="AutoShape 12"/>
          <p:cNvSpPr/>
          <p:nvPr/>
        </p:nvSpPr>
        <p:spPr>
          <a:xfrm>
            <a:off x="3972138" y="4200178"/>
            <a:ext cx="6492240" cy="0"/>
          </a:xfrm>
          <a:prstGeom prst="line">
            <a:avLst/>
          </a:prstGeom>
          <a:ln w="38100" cap="flat">
            <a:solidFill>
              <a:srgbClr val="000000"/>
            </a:solidFill>
            <a:prstDash val="solid"/>
            <a:headEnd type="none" w="sm" len="sm"/>
            <a:tailEnd type="none" w="sm" len="sm"/>
          </a:ln>
        </p:spPr>
      </p:sp>
      <p:sp>
        <p:nvSpPr>
          <p:cNvPr id="13" name="AutoShape 13"/>
          <p:cNvSpPr/>
          <p:nvPr/>
        </p:nvSpPr>
        <p:spPr>
          <a:xfrm>
            <a:off x="7331744" y="6324944"/>
            <a:ext cx="6492240" cy="0"/>
          </a:xfrm>
          <a:prstGeom prst="line">
            <a:avLst/>
          </a:prstGeom>
          <a:ln w="38100" cap="flat">
            <a:solidFill>
              <a:srgbClr val="000000"/>
            </a:solidFill>
            <a:prstDash val="solid"/>
            <a:headEnd type="none" w="sm" len="sm"/>
            <a:tailEnd type="none" w="sm" len="sm"/>
          </a:ln>
        </p:spPr>
      </p:sp>
      <p:sp>
        <p:nvSpPr>
          <p:cNvPr id="14" name="AutoShape 14"/>
          <p:cNvSpPr/>
          <p:nvPr/>
        </p:nvSpPr>
        <p:spPr>
          <a:xfrm>
            <a:off x="10879140" y="8823968"/>
            <a:ext cx="6492240" cy="0"/>
          </a:xfrm>
          <a:prstGeom prst="line">
            <a:avLst/>
          </a:prstGeom>
          <a:ln w="38100" cap="flat">
            <a:solidFill>
              <a:srgbClr val="000000"/>
            </a:solidFill>
            <a:prstDash val="solid"/>
            <a:headEnd type="none" w="sm" len="sm"/>
            <a:tailEnd type="none" w="sm" len="sm"/>
          </a:ln>
        </p:spPr>
      </p:sp>
      <p:sp>
        <p:nvSpPr>
          <p:cNvPr id="15" name="Freeform 15"/>
          <p:cNvSpPr/>
          <p:nvPr/>
        </p:nvSpPr>
        <p:spPr>
          <a:xfrm>
            <a:off x="1729527" y="3661379"/>
            <a:ext cx="1426042" cy="1153797"/>
          </a:xfrm>
          <a:custGeom>
            <a:avLst/>
            <a:gdLst/>
            <a:ahLst/>
            <a:cxnLst/>
            <a:rect l="l" t="t" r="r" b="b"/>
            <a:pathLst>
              <a:path w="1426042" h="1153797">
                <a:moveTo>
                  <a:pt x="0" y="0"/>
                </a:moveTo>
                <a:lnTo>
                  <a:pt x="1426041" y="0"/>
                </a:lnTo>
                <a:lnTo>
                  <a:pt x="1426041" y="1153798"/>
                </a:lnTo>
                <a:lnTo>
                  <a:pt x="0" y="115379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6" name="Freeform 16"/>
          <p:cNvSpPr/>
          <p:nvPr/>
        </p:nvSpPr>
        <p:spPr>
          <a:xfrm>
            <a:off x="5104134" y="5601637"/>
            <a:ext cx="1284809" cy="1427566"/>
          </a:xfrm>
          <a:custGeom>
            <a:avLst/>
            <a:gdLst/>
            <a:ahLst/>
            <a:cxnLst/>
            <a:rect l="l" t="t" r="r" b="b"/>
            <a:pathLst>
              <a:path w="1284809" h="1427566">
                <a:moveTo>
                  <a:pt x="0" y="0"/>
                </a:moveTo>
                <a:lnTo>
                  <a:pt x="1284809" y="0"/>
                </a:lnTo>
                <a:lnTo>
                  <a:pt x="1284809" y="1427565"/>
                </a:lnTo>
                <a:lnTo>
                  <a:pt x="0" y="142756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7" name="Freeform 17"/>
          <p:cNvSpPr/>
          <p:nvPr/>
        </p:nvSpPr>
        <p:spPr>
          <a:xfrm>
            <a:off x="8314801" y="7624362"/>
            <a:ext cx="1471458" cy="1407081"/>
          </a:xfrm>
          <a:custGeom>
            <a:avLst/>
            <a:gdLst/>
            <a:ahLst/>
            <a:cxnLst/>
            <a:rect l="l" t="t" r="r" b="b"/>
            <a:pathLst>
              <a:path w="1471458" h="1407081">
                <a:moveTo>
                  <a:pt x="0" y="0"/>
                </a:moveTo>
                <a:lnTo>
                  <a:pt x="1471458" y="0"/>
                </a:lnTo>
                <a:lnTo>
                  <a:pt x="1471458" y="1407081"/>
                </a:lnTo>
                <a:lnTo>
                  <a:pt x="0" y="140708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8" name="TextBox 18"/>
          <p:cNvSpPr txBox="1"/>
          <p:nvPr/>
        </p:nvSpPr>
        <p:spPr>
          <a:xfrm>
            <a:off x="2890024" y="313633"/>
            <a:ext cx="12507953" cy="1952625"/>
          </a:xfrm>
          <a:prstGeom prst="rect">
            <a:avLst/>
          </a:prstGeom>
        </p:spPr>
        <p:txBody>
          <a:bodyPr lIns="0" tIns="0" rIns="0" bIns="0" rtlCol="0" anchor="t">
            <a:spAutoFit/>
          </a:bodyPr>
          <a:lstStyle/>
          <a:p>
            <a:pPr algn="ctr">
              <a:lnSpc>
                <a:spcPts val="7427"/>
              </a:lnSpc>
            </a:pPr>
            <a:r>
              <a:rPr lang="en-US" sz="6189">
                <a:solidFill>
                  <a:srgbClr val="005D28"/>
                </a:solidFill>
                <a:latin typeface="Poppins Ultra-Bold"/>
              </a:rPr>
              <a:t>Advantages and Benefits of VFD Implementation</a:t>
            </a:r>
          </a:p>
        </p:txBody>
      </p:sp>
      <p:sp>
        <p:nvSpPr>
          <p:cNvPr id="19" name="TextBox 19"/>
          <p:cNvSpPr txBox="1"/>
          <p:nvPr/>
        </p:nvSpPr>
        <p:spPr>
          <a:xfrm>
            <a:off x="3972138" y="3045121"/>
            <a:ext cx="6907002" cy="826217"/>
          </a:xfrm>
          <a:prstGeom prst="rect">
            <a:avLst/>
          </a:prstGeom>
        </p:spPr>
        <p:txBody>
          <a:bodyPr lIns="0" tIns="0" rIns="0" bIns="0" rtlCol="0" anchor="t">
            <a:spAutoFit/>
          </a:bodyPr>
          <a:lstStyle/>
          <a:p>
            <a:pPr>
              <a:lnSpc>
                <a:spcPts val="6488"/>
              </a:lnSpc>
              <a:spcBef>
                <a:spcPct val="0"/>
              </a:spcBef>
            </a:pPr>
            <a:r>
              <a:rPr lang="en-US" sz="4634">
                <a:solidFill>
                  <a:srgbClr val="005D28"/>
                </a:solidFill>
                <a:latin typeface="Poppins Ultra-Bold"/>
              </a:rPr>
              <a:t>Energy Efficiency</a:t>
            </a:r>
          </a:p>
        </p:txBody>
      </p:sp>
      <p:sp>
        <p:nvSpPr>
          <p:cNvPr id="20" name="TextBox 20"/>
          <p:cNvSpPr txBox="1"/>
          <p:nvPr/>
        </p:nvSpPr>
        <p:spPr>
          <a:xfrm>
            <a:off x="7331744" y="5200556"/>
            <a:ext cx="8597153" cy="826217"/>
          </a:xfrm>
          <a:prstGeom prst="rect">
            <a:avLst/>
          </a:prstGeom>
        </p:spPr>
        <p:txBody>
          <a:bodyPr lIns="0" tIns="0" rIns="0" bIns="0" rtlCol="0" anchor="t">
            <a:spAutoFit/>
          </a:bodyPr>
          <a:lstStyle/>
          <a:p>
            <a:pPr>
              <a:lnSpc>
                <a:spcPts val="6488"/>
              </a:lnSpc>
              <a:spcBef>
                <a:spcPct val="0"/>
              </a:spcBef>
            </a:pPr>
            <a:r>
              <a:rPr lang="en-US" sz="4634">
                <a:solidFill>
                  <a:srgbClr val="005D28"/>
                </a:solidFill>
                <a:latin typeface="Poppins Ultra-Bold"/>
              </a:rPr>
              <a:t>Reduced Wear and Tear</a:t>
            </a:r>
          </a:p>
        </p:txBody>
      </p:sp>
      <p:sp>
        <p:nvSpPr>
          <p:cNvPr id="21" name="TextBox 21"/>
          <p:cNvSpPr txBox="1"/>
          <p:nvPr/>
        </p:nvSpPr>
        <p:spPr>
          <a:xfrm>
            <a:off x="10879140" y="7782269"/>
            <a:ext cx="7094792" cy="742950"/>
          </a:xfrm>
          <a:prstGeom prst="rect">
            <a:avLst/>
          </a:prstGeom>
        </p:spPr>
        <p:txBody>
          <a:bodyPr lIns="0" tIns="0" rIns="0" bIns="0" rtlCol="0" anchor="t">
            <a:spAutoFit/>
          </a:bodyPr>
          <a:lstStyle/>
          <a:p>
            <a:pPr>
              <a:lnSpc>
                <a:spcPts val="5561"/>
              </a:lnSpc>
            </a:pPr>
            <a:r>
              <a:rPr lang="en-US" sz="4634">
                <a:solidFill>
                  <a:srgbClr val="005D28"/>
                </a:solidFill>
                <a:latin typeface="Poppins Ultra-Bold"/>
              </a:rPr>
              <a:t>Soft Starting</a:t>
            </a:r>
          </a:p>
        </p:txBody>
      </p:sp>
    </p:spTree>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sp>
      <p:grpSp>
        <p:nvGrpSpPr>
          <p:cNvPr id="3" name="Group 3"/>
          <p:cNvGrpSpPr/>
          <p:nvPr/>
        </p:nvGrpSpPr>
        <p:grpSpPr>
          <a:xfrm>
            <a:off x="1028700" y="3023253"/>
            <a:ext cx="2827695" cy="2430051"/>
            <a:chOff x="0" y="0"/>
            <a:chExt cx="812800" cy="698500"/>
          </a:xfrm>
        </p:grpSpPr>
        <p:sp>
          <p:nvSpPr>
            <p:cNvPr id="4" name="Freeform 4"/>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008037"/>
            </a:solidFill>
          </p:spPr>
        </p:sp>
        <p:sp>
          <p:nvSpPr>
            <p:cNvPr id="5" name="TextBox 5"/>
            <p:cNvSpPr txBox="1"/>
            <p:nvPr/>
          </p:nvSpPr>
          <p:spPr>
            <a:xfrm>
              <a:off x="114300" y="-38100"/>
              <a:ext cx="584200" cy="736600"/>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4332691" y="5100394"/>
            <a:ext cx="2827695" cy="2430051"/>
            <a:chOff x="0" y="0"/>
            <a:chExt cx="812800" cy="698500"/>
          </a:xfrm>
        </p:grpSpPr>
        <p:sp>
          <p:nvSpPr>
            <p:cNvPr id="7" name="Freeform 7"/>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008037"/>
            </a:solidFill>
          </p:spPr>
        </p:sp>
        <p:sp>
          <p:nvSpPr>
            <p:cNvPr id="8" name="TextBox 8"/>
            <p:cNvSpPr txBox="1"/>
            <p:nvPr/>
          </p:nvSpPr>
          <p:spPr>
            <a:xfrm>
              <a:off x="114300" y="-38100"/>
              <a:ext cx="584200" cy="736600"/>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a:off x="7636683" y="7112877"/>
            <a:ext cx="2827695" cy="2430051"/>
            <a:chOff x="0" y="0"/>
            <a:chExt cx="812800" cy="698500"/>
          </a:xfrm>
        </p:grpSpPr>
        <p:sp>
          <p:nvSpPr>
            <p:cNvPr id="10" name="Freeform 10"/>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008037"/>
            </a:solidFill>
          </p:spPr>
        </p:sp>
        <p:sp>
          <p:nvSpPr>
            <p:cNvPr id="11" name="TextBox 11"/>
            <p:cNvSpPr txBox="1"/>
            <p:nvPr/>
          </p:nvSpPr>
          <p:spPr>
            <a:xfrm>
              <a:off x="114300" y="-38100"/>
              <a:ext cx="584200" cy="736600"/>
            </a:xfrm>
            <a:prstGeom prst="rect">
              <a:avLst/>
            </a:prstGeom>
          </p:spPr>
          <p:txBody>
            <a:bodyPr lIns="50800" tIns="50800" rIns="50800" bIns="50800" rtlCol="0" anchor="ctr"/>
            <a:lstStyle/>
            <a:p>
              <a:pPr algn="ctr">
                <a:lnSpc>
                  <a:spcPts val="2659"/>
                </a:lnSpc>
              </a:pPr>
              <a:endParaRPr/>
            </a:p>
          </p:txBody>
        </p:sp>
      </p:grpSp>
      <p:sp>
        <p:nvSpPr>
          <p:cNvPr id="12" name="AutoShape 12"/>
          <p:cNvSpPr/>
          <p:nvPr/>
        </p:nvSpPr>
        <p:spPr>
          <a:xfrm>
            <a:off x="3972138" y="4200178"/>
            <a:ext cx="6492240" cy="0"/>
          </a:xfrm>
          <a:prstGeom prst="line">
            <a:avLst/>
          </a:prstGeom>
          <a:ln w="38100" cap="flat">
            <a:solidFill>
              <a:srgbClr val="000000"/>
            </a:solidFill>
            <a:prstDash val="solid"/>
            <a:headEnd type="none" w="sm" len="sm"/>
            <a:tailEnd type="none" w="sm" len="sm"/>
          </a:ln>
        </p:spPr>
      </p:sp>
      <p:sp>
        <p:nvSpPr>
          <p:cNvPr id="13" name="AutoShape 13"/>
          <p:cNvSpPr/>
          <p:nvPr/>
        </p:nvSpPr>
        <p:spPr>
          <a:xfrm>
            <a:off x="7331744" y="6324944"/>
            <a:ext cx="6492240" cy="0"/>
          </a:xfrm>
          <a:prstGeom prst="line">
            <a:avLst/>
          </a:prstGeom>
          <a:ln w="38100" cap="flat">
            <a:solidFill>
              <a:srgbClr val="000000"/>
            </a:solidFill>
            <a:prstDash val="solid"/>
            <a:headEnd type="none" w="sm" len="sm"/>
            <a:tailEnd type="none" w="sm" len="sm"/>
          </a:ln>
        </p:spPr>
      </p:sp>
      <p:sp>
        <p:nvSpPr>
          <p:cNvPr id="14" name="AutoShape 14"/>
          <p:cNvSpPr/>
          <p:nvPr/>
        </p:nvSpPr>
        <p:spPr>
          <a:xfrm>
            <a:off x="10879140" y="8823968"/>
            <a:ext cx="6492240" cy="0"/>
          </a:xfrm>
          <a:prstGeom prst="line">
            <a:avLst/>
          </a:prstGeom>
          <a:ln w="38100" cap="flat">
            <a:solidFill>
              <a:srgbClr val="000000"/>
            </a:solidFill>
            <a:prstDash val="solid"/>
            <a:headEnd type="none" w="sm" len="sm"/>
            <a:tailEnd type="none" w="sm" len="sm"/>
          </a:ln>
        </p:spPr>
      </p:sp>
      <p:sp>
        <p:nvSpPr>
          <p:cNvPr id="15" name="Freeform 15"/>
          <p:cNvSpPr/>
          <p:nvPr/>
        </p:nvSpPr>
        <p:spPr>
          <a:xfrm>
            <a:off x="1729527" y="3661379"/>
            <a:ext cx="1426042" cy="1153797"/>
          </a:xfrm>
          <a:custGeom>
            <a:avLst/>
            <a:gdLst/>
            <a:ahLst/>
            <a:cxnLst/>
            <a:rect l="l" t="t" r="r" b="b"/>
            <a:pathLst>
              <a:path w="1426042" h="1153797">
                <a:moveTo>
                  <a:pt x="0" y="0"/>
                </a:moveTo>
                <a:lnTo>
                  <a:pt x="1426041" y="0"/>
                </a:lnTo>
                <a:lnTo>
                  <a:pt x="1426041" y="1153798"/>
                </a:lnTo>
                <a:lnTo>
                  <a:pt x="0" y="115379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6" name="Freeform 16"/>
          <p:cNvSpPr/>
          <p:nvPr/>
        </p:nvSpPr>
        <p:spPr>
          <a:xfrm>
            <a:off x="5104134" y="5601637"/>
            <a:ext cx="1284809" cy="1427566"/>
          </a:xfrm>
          <a:custGeom>
            <a:avLst/>
            <a:gdLst/>
            <a:ahLst/>
            <a:cxnLst/>
            <a:rect l="l" t="t" r="r" b="b"/>
            <a:pathLst>
              <a:path w="1284809" h="1427566">
                <a:moveTo>
                  <a:pt x="0" y="0"/>
                </a:moveTo>
                <a:lnTo>
                  <a:pt x="1284809" y="0"/>
                </a:lnTo>
                <a:lnTo>
                  <a:pt x="1284809" y="1427565"/>
                </a:lnTo>
                <a:lnTo>
                  <a:pt x="0" y="142756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7" name="Freeform 17"/>
          <p:cNvSpPr/>
          <p:nvPr/>
        </p:nvSpPr>
        <p:spPr>
          <a:xfrm>
            <a:off x="8314801" y="7624362"/>
            <a:ext cx="1471458" cy="1407081"/>
          </a:xfrm>
          <a:custGeom>
            <a:avLst/>
            <a:gdLst/>
            <a:ahLst/>
            <a:cxnLst/>
            <a:rect l="l" t="t" r="r" b="b"/>
            <a:pathLst>
              <a:path w="1471458" h="1407081">
                <a:moveTo>
                  <a:pt x="0" y="0"/>
                </a:moveTo>
                <a:lnTo>
                  <a:pt x="1471458" y="0"/>
                </a:lnTo>
                <a:lnTo>
                  <a:pt x="1471458" y="1407081"/>
                </a:lnTo>
                <a:lnTo>
                  <a:pt x="0" y="140708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8" name="TextBox 18"/>
          <p:cNvSpPr txBox="1"/>
          <p:nvPr/>
        </p:nvSpPr>
        <p:spPr>
          <a:xfrm>
            <a:off x="2890024" y="313633"/>
            <a:ext cx="12507953" cy="1952625"/>
          </a:xfrm>
          <a:prstGeom prst="rect">
            <a:avLst/>
          </a:prstGeom>
        </p:spPr>
        <p:txBody>
          <a:bodyPr lIns="0" tIns="0" rIns="0" bIns="0" rtlCol="0" anchor="t">
            <a:spAutoFit/>
          </a:bodyPr>
          <a:lstStyle/>
          <a:p>
            <a:pPr algn="ctr">
              <a:lnSpc>
                <a:spcPts val="7427"/>
              </a:lnSpc>
            </a:pPr>
            <a:r>
              <a:rPr lang="en-US" sz="6189">
                <a:solidFill>
                  <a:srgbClr val="005D28"/>
                </a:solidFill>
                <a:latin typeface="Poppins Ultra-Bold"/>
              </a:rPr>
              <a:t>Advantages and Benefits of VFD Implementation</a:t>
            </a:r>
          </a:p>
        </p:txBody>
      </p:sp>
      <p:sp>
        <p:nvSpPr>
          <p:cNvPr id="19" name="TextBox 19"/>
          <p:cNvSpPr txBox="1"/>
          <p:nvPr/>
        </p:nvSpPr>
        <p:spPr>
          <a:xfrm>
            <a:off x="3972138" y="3045121"/>
            <a:ext cx="8054639" cy="826217"/>
          </a:xfrm>
          <a:prstGeom prst="rect">
            <a:avLst/>
          </a:prstGeom>
        </p:spPr>
        <p:txBody>
          <a:bodyPr lIns="0" tIns="0" rIns="0" bIns="0" rtlCol="0" anchor="t">
            <a:spAutoFit/>
          </a:bodyPr>
          <a:lstStyle/>
          <a:p>
            <a:pPr>
              <a:lnSpc>
                <a:spcPts val="6488"/>
              </a:lnSpc>
              <a:spcBef>
                <a:spcPct val="0"/>
              </a:spcBef>
            </a:pPr>
            <a:r>
              <a:rPr lang="en-US" sz="4634">
                <a:solidFill>
                  <a:srgbClr val="005D28"/>
                </a:solidFill>
                <a:latin typeface="Poppins Ultra-Bold"/>
              </a:rPr>
              <a:t>Precise Process Control</a:t>
            </a:r>
          </a:p>
        </p:txBody>
      </p:sp>
      <p:sp>
        <p:nvSpPr>
          <p:cNvPr id="20" name="TextBox 20"/>
          <p:cNvSpPr txBox="1"/>
          <p:nvPr/>
        </p:nvSpPr>
        <p:spPr>
          <a:xfrm>
            <a:off x="7331744" y="5200556"/>
            <a:ext cx="9515263" cy="826217"/>
          </a:xfrm>
          <a:prstGeom prst="rect">
            <a:avLst/>
          </a:prstGeom>
        </p:spPr>
        <p:txBody>
          <a:bodyPr lIns="0" tIns="0" rIns="0" bIns="0" rtlCol="0" anchor="t">
            <a:spAutoFit/>
          </a:bodyPr>
          <a:lstStyle/>
          <a:p>
            <a:pPr>
              <a:lnSpc>
                <a:spcPts val="6488"/>
              </a:lnSpc>
              <a:spcBef>
                <a:spcPct val="0"/>
              </a:spcBef>
            </a:pPr>
            <a:r>
              <a:rPr lang="en-US" sz="4634">
                <a:solidFill>
                  <a:srgbClr val="005D28"/>
                </a:solidFill>
                <a:latin typeface="Poppins Ultra-Bold"/>
              </a:rPr>
              <a:t>Adaptability to Variable Loads</a:t>
            </a:r>
          </a:p>
        </p:txBody>
      </p:sp>
      <p:sp>
        <p:nvSpPr>
          <p:cNvPr id="21" name="TextBox 21"/>
          <p:cNvSpPr txBox="1"/>
          <p:nvPr/>
        </p:nvSpPr>
        <p:spPr>
          <a:xfrm>
            <a:off x="10879140" y="7782269"/>
            <a:ext cx="7094792" cy="742950"/>
          </a:xfrm>
          <a:prstGeom prst="rect">
            <a:avLst/>
          </a:prstGeom>
        </p:spPr>
        <p:txBody>
          <a:bodyPr lIns="0" tIns="0" rIns="0" bIns="0" rtlCol="0" anchor="t">
            <a:spAutoFit/>
          </a:bodyPr>
          <a:lstStyle/>
          <a:p>
            <a:pPr>
              <a:lnSpc>
                <a:spcPts val="5561"/>
              </a:lnSpc>
            </a:pPr>
            <a:r>
              <a:rPr lang="en-US" sz="4634">
                <a:solidFill>
                  <a:srgbClr val="005D28"/>
                </a:solidFill>
                <a:latin typeface="Poppins Ultra-Bold"/>
              </a:rPr>
              <a:t>Cost Savings</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7267595"/>
            <a:ext cx="8319977" cy="3019405"/>
            <a:chOff x="0" y="0"/>
            <a:chExt cx="11093303" cy="4025874"/>
          </a:xfrm>
        </p:grpSpPr>
        <p:pic>
          <p:nvPicPr>
            <p:cNvPr id="3" name="Picture 3"/>
            <p:cNvPicPr>
              <a:picLocks noChangeAspect="1"/>
            </p:cNvPicPr>
            <p:nvPr/>
          </p:nvPicPr>
          <p:blipFill>
            <a:blip r:embed="rId2"/>
            <a:srcRect t="20967" b="20967"/>
            <a:stretch>
              <a:fillRect/>
            </a:stretch>
          </p:blipFill>
          <p:spPr>
            <a:xfrm>
              <a:off x="0" y="0"/>
              <a:ext cx="11093303" cy="4025874"/>
            </a:xfrm>
            <a:prstGeom prst="rect">
              <a:avLst/>
            </a:prstGeom>
          </p:spPr>
        </p:pic>
      </p:grpSp>
      <p:grpSp>
        <p:nvGrpSpPr>
          <p:cNvPr id="4" name="Group 4"/>
          <p:cNvGrpSpPr/>
          <p:nvPr/>
        </p:nvGrpSpPr>
        <p:grpSpPr>
          <a:xfrm>
            <a:off x="8319977" y="7267595"/>
            <a:ext cx="10389942" cy="3019405"/>
            <a:chOff x="0" y="0"/>
            <a:chExt cx="2736446" cy="795234"/>
          </a:xfrm>
        </p:grpSpPr>
        <p:sp>
          <p:nvSpPr>
            <p:cNvPr id="5" name="Freeform 5"/>
            <p:cNvSpPr/>
            <p:nvPr/>
          </p:nvSpPr>
          <p:spPr>
            <a:xfrm>
              <a:off x="0" y="0"/>
              <a:ext cx="2736446" cy="795234"/>
            </a:xfrm>
            <a:custGeom>
              <a:avLst/>
              <a:gdLst/>
              <a:ahLst/>
              <a:cxnLst/>
              <a:rect l="l" t="t" r="r" b="b"/>
              <a:pathLst>
                <a:path w="2736446" h="795234">
                  <a:moveTo>
                    <a:pt x="0" y="0"/>
                  </a:moveTo>
                  <a:lnTo>
                    <a:pt x="2736446" y="0"/>
                  </a:lnTo>
                  <a:lnTo>
                    <a:pt x="2736446" y="795234"/>
                  </a:lnTo>
                  <a:lnTo>
                    <a:pt x="0" y="795234"/>
                  </a:lnTo>
                  <a:close/>
                </a:path>
              </a:pathLst>
            </a:custGeom>
            <a:solidFill>
              <a:srgbClr val="002E14"/>
            </a:solidFill>
          </p:spPr>
        </p:sp>
        <p:sp>
          <p:nvSpPr>
            <p:cNvPr id="6" name="TextBox 6"/>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7" name="TextBox 7"/>
          <p:cNvSpPr txBox="1"/>
          <p:nvPr/>
        </p:nvSpPr>
        <p:spPr>
          <a:xfrm>
            <a:off x="2727423" y="2247900"/>
            <a:ext cx="12833154" cy="2895600"/>
          </a:xfrm>
          <a:prstGeom prst="rect">
            <a:avLst/>
          </a:prstGeom>
        </p:spPr>
        <p:txBody>
          <a:bodyPr lIns="0" tIns="0" rIns="0" bIns="0" rtlCol="0" anchor="t">
            <a:spAutoFit/>
          </a:bodyPr>
          <a:lstStyle/>
          <a:p>
            <a:pPr algn="ctr">
              <a:lnSpc>
                <a:spcPts val="7427"/>
              </a:lnSpc>
            </a:pPr>
            <a:r>
              <a:rPr lang="en-US" sz="6189">
                <a:solidFill>
                  <a:srgbClr val="005D28"/>
                </a:solidFill>
                <a:latin typeface="Poppins Ultra-Bold"/>
              </a:rPr>
              <a:t>Limitations and Considerations in the Variable Frequency Drive (VFD) Design</a:t>
            </a: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grpSp>
        <p:nvGrpSpPr>
          <p:cNvPr id="2" name="Group 2"/>
          <p:cNvGrpSpPr/>
          <p:nvPr/>
        </p:nvGrpSpPr>
        <p:grpSpPr>
          <a:xfrm>
            <a:off x="-514350" y="9258300"/>
            <a:ext cx="15953184" cy="1501749"/>
            <a:chOff x="0" y="0"/>
            <a:chExt cx="4201662" cy="395522"/>
          </a:xfrm>
        </p:grpSpPr>
        <p:sp>
          <p:nvSpPr>
            <p:cNvPr id="3" name="Freeform 3"/>
            <p:cNvSpPr/>
            <p:nvPr/>
          </p:nvSpPr>
          <p:spPr>
            <a:xfrm>
              <a:off x="0" y="0"/>
              <a:ext cx="4201662" cy="395522"/>
            </a:xfrm>
            <a:custGeom>
              <a:avLst/>
              <a:gdLst/>
              <a:ahLst/>
              <a:cxnLst/>
              <a:rect l="l" t="t" r="r" b="b"/>
              <a:pathLst>
                <a:path w="4201662" h="395522">
                  <a:moveTo>
                    <a:pt x="0" y="0"/>
                  </a:moveTo>
                  <a:lnTo>
                    <a:pt x="4201662" y="0"/>
                  </a:lnTo>
                  <a:lnTo>
                    <a:pt x="4201662" y="395522"/>
                  </a:lnTo>
                  <a:lnTo>
                    <a:pt x="0" y="395522"/>
                  </a:lnTo>
                  <a:close/>
                </a:path>
              </a:pathLst>
            </a:custGeom>
            <a:solidFill>
              <a:srgbClr val="002E14"/>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5" name="Group 5"/>
          <p:cNvGrpSpPr>
            <a:grpSpLocks noChangeAspect="1"/>
          </p:cNvGrpSpPr>
          <p:nvPr/>
        </p:nvGrpSpPr>
        <p:grpSpPr>
          <a:xfrm>
            <a:off x="12056629" y="0"/>
            <a:ext cx="6231371" cy="10258498"/>
            <a:chOff x="0" y="0"/>
            <a:chExt cx="5672671" cy="9338729"/>
          </a:xfrm>
        </p:grpSpPr>
        <p:sp>
          <p:nvSpPr>
            <p:cNvPr id="6" name="Freeform 6"/>
            <p:cNvSpPr/>
            <p:nvPr/>
          </p:nvSpPr>
          <p:spPr>
            <a:xfrm>
              <a:off x="0" y="0"/>
              <a:ext cx="5672709" cy="9338691"/>
            </a:xfrm>
            <a:custGeom>
              <a:avLst/>
              <a:gdLst/>
              <a:ahLst/>
              <a:cxnLst/>
              <a:rect l="l" t="t" r="r" b="b"/>
              <a:pathLst>
                <a:path w="5672709" h="9338691">
                  <a:moveTo>
                    <a:pt x="1439291" y="0"/>
                  </a:moveTo>
                  <a:lnTo>
                    <a:pt x="1439291" y="127000"/>
                  </a:lnTo>
                  <a:lnTo>
                    <a:pt x="0" y="4402709"/>
                  </a:lnTo>
                  <a:lnTo>
                    <a:pt x="2294509" y="9338691"/>
                  </a:lnTo>
                  <a:lnTo>
                    <a:pt x="5672709" y="9338691"/>
                  </a:lnTo>
                  <a:lnTo>
                    <a:pt x="5672709" y="0"/>
                  </a:lnTo>
                  <a:close/>
                </a:path>
              </a:pathLst>
            </a:custGeom>
            <a:blipFill>
              <a:blip r:embed="rId2"/>
              <a:stretch>
                <a:fillRect l="-153240" r="-153240"/>
              </a:stretch>
            </a:blipFill>
          </p:spPr>
        </p:sp>
      </p:grpSp>
      <p:sp>
        <p:nvSpPr>
          <p:cNvPr id="7" name="TextBox 7"/>
          <p:cNvSpPr txBox="1"/>
          <p:nvPr/>
        </p:nvSpPr>
        <p:spPr>
          <a:xfrm>
            <a:off x="1028700" y="3929707"/>
            <a:ext cx="10063101" cy="2250621"/>
          </a:xfrm>
          <a:prstGeom prst="rect">
            <a:avLst/>
          </a:prstGeom>
        </p:spPr>
        <p:txBody>
          <a:bodyPr lIns="0" tIns="0" rIns="0" bIns="0" rtlCol="0" anchor="t">
            <a:spAutoFit/>
          </a:bodyPr>
          <a:lstStyle/>
          <a:p>
            <a:pPr algn="just">
              <a:lnSpc>
                <a:spcPts val="3525"/>
              </a:lnSpc>
            </a:pPr>
            <a:r>
              <a:rPr lang="en-US" sz="2517">
                <a:solidFill>
                  <a:srgbClr val="000000"/>
                </a:solidFill>
                <a:latin typeface="Poppins Medium"/>
              </a:rPr>
              <a:t>The designed VFD is limited to the specified frequency range of 30 Hz to 55 Hz. This range might not cover all potential applications or specific motor requirements, which could limit its versatility in certain scenarios.</a:t>
            </a:r>
          </a:p>
          <a:p>
            <a:pPr algn="just">
              <a:lnSpc>
                <a:spcPts val="3525"/>
              </a:lnSpc>
              <a:spcBef>
                <a:spcPct val="0"/>
              </a:spcBef>
            </a:pPr>
            <a:endParaRPr lang="en-US" sz="2517">
              <a:solidFill>
                <a:srgbClr val="000000"/>
              </a:solidFill>
              <a:latin typeface="Poppins Medium"/>
            </a:endParaRPr>
          </a:p>
        </p:txBody>
      </p:sp>
      <p:grpSp>
        <p:nvGrpSpPr>
          <p:cNvPr id="8" name="Group 8"/>
          <p:cNvGrpSpPr/>
          <p:nvPr/>
        </p:nvGrpSpPr>
        <p:grpSpPr>
          <a:xfrm>
            <a:off x="12428801" y="-128588"/>
            <a:ext cx="2180878" cy="2314575"/>
            <a:chOff x="0" y="0"/>
            <a:chExt cx="574388" cy="609600"/>
          </a:xfrm>
        </p:grpSpPr>
        <p:sp>
          <p:nvSpPr>
            <p:cNvPr id="9" name="Freeform 9"/>
            <p:cNvSpPr/>
            <p:nvPr/>
          </p:nvSpPr>
          <p:spPr>
            <a:xfrm>
              <a:off x="0" y="0"/>
              <a:ext cx="574388" cy="609600"/>
            </a:xfrm>
            <a:custGeom>
              <a:avLst/>
              <a:gdLst/>
              <a:ahLst/>
              <a:cxnLst/>
              <a:rect l="l" t="t" r="r" b="b"/>
              <a:pathLst>
                <a:path w="574388" h="609600">
                  <a:moveTo>
                    <a:pt x="203200" y="0"/>
                  </a:moveTo>
                  <a:lnTo>
                    <a:pt x="574388" y="0"/>
                  </a:lnTo>
                  <a:lnTo>
                    <a:pt x="371188" y="609600"/>
                  </a:lnTo>
                  <a:lnTo>
                    <a:pt x="0" y="609600"/>
                  </a:lnTo>
                  <a:lnTo>
                    <a:pt x="203200" y="0"/>
                  </a:lnTo>
                  <a:close/>
                </a:path>
              </a:pathLst>
            </a:custGeom>
            <a:solidFill>
              <a:srgbClr val="002E14"/>
            </a:solidFill>
          </p:spPr>
        </p:sp>
        <p:sp>
          <p:nvSpPr>
            <p:cNvPr id="10" name="TextBox 10"/>
            <p:cNvSpPr txBox="1"/>
            <p:nvPr/>
          </p:nvSpPr>
          <p:spPr>
            <a:xfrm>
              <a:off x="101600" y="-38100"/>
              <a:ext cx="609600" cy="647700"/>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12428801" y="-91101"/>
            <a:ext cx="1055118" cy="1119801"/>
            <a:chOff x="0" y="0"/>
            <a:chExt cx="574388" cy="609600"/>
          </a:xfrm>
        </p:grpSpPr>
        <p:sp>
          <p:nvSpPr>
            <p:cNvPr id="12" name="Freeform 12"/>
            <p:cNvSpPr/>
            <p:nvPr/>
          </p:nvSpPr>
          <p:spPr>
            <a:xfrm>
              <a:off x="0" y="0"/>
              <a:ext cx="574388" cy="609600"/>
            </a:xfrm>
            <a:custGeom>
              <a:avLst/>
              <a:gdLst/>
              <a:ahLst/>
              <a:cxnLst/>
              <a:rect l="l" t="t" r="r" b="b"/>
              <a:pathLst>
                <a:path w="574388" h="609600">
                  <a:moveTo>
                    <a:pt x="203200" y="0"/>
                  </a:moveTo>
                  <a:lnTo>
                    <a:pt x="574388" y="0"/>
                  </a:lnTo>
                  <a:lnTo>
                    <a:pt x="371188" y="609600"/>
                  </a:lnTo>
                  <a:lnTo>
                    <a:pt x="0" y="609600"/>
                  </a:lnTo>
                  <a:lnTo>
                    <a:pt x="203200" y="0"/>
                  </a:lnTo>
                  <a:close/>
                </a:path>
              </a:pathLst>
            </a:custGeom>
            <a:solidFill>
              <a:srgbClr val="005D28"/>
            </a:solidFill>
          </p:spPr>
        </p:sp>
        <p:sp>
          <p:nvSpPr>
            <p:cNvPr id="13" name="TextBox 13"/>
            <p:cNvSpPr txBox="1"/>
            <p:nvPr/>
          </p:nvSpPr>
          <p:spPr>
            <a:xfrm>
              <a:off x="101600" y="-38100"/>
              <a:ext cx="609600" cy="647700"/>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13483919" y="8514512"/>
            <a:ext cx="1804486" cy="1909271"/>
            <a:chOff x="0" y="0"/>
            <a:chExt cx="406400" cy="429999"/>
          </a:xfrm>
        </p:grpSpPr>
        <p:sp>
          <p:nvSpPr>
            <p:cNvPr id="15" name="Freeform 15"/>
            <p:cNvSpPr/>
            <p:nvPr/>
          </p:nvSpPr>
          <p:spPr>
            <a:xfrm>
              <a:off x="0" y="0"/>
              <a:ext cx="406400" cy="429999"/>
            </a:xfrm>
            <a:custGeom>
              <a:avLst/>
              <a:gdLst/>
              <a:ahLst/>
              <a:cxnLst/>
              <a:rect l="l" t="t" r="r" b="b"/>
              <a:pathLst>
                <a:path w="406400" h="429999">
                  <a:moveTo>
                    <a:pt x="203200" y="0"/>
                  </a:moveTo>
                  <a:lnTo>
                    <a:pt x="0" y="0"/>
                  </a:lnTo>
                  <a:lnTo>
                    <a:pt x="203200" y="429999"/>
                  </a:lnTo>
                  <a:lnTo>
                    <a:pt x="406400" y="429999"/>
                  </a:lnTo>
                  <a:lnTo>
                    <a:pt x="203200" y="0"/>
                  </a:lnTo>
                  <a:close/>
                </a:path>
              </a:pathLst>
            </a:custGeom>
            <a:solidFill>
              <a:srgbClr val="005D28"/>
            </a:solidFill>
          </p:spPr>
        </p:sp>
        <p:sp>
          <p:nvSpPr>
            <p:cNvPr id="16" name="TextBox 16"/>
            <p:cNvSpPr txBox="1"/>
            <p:nvPr/>
          </p:nvSpPr>
          <p:spPr>
            <a:xfrm>
              <a:off x="101600" y="-38100"/>
              <a:ext cx="609600" cy="647700"/>
            </a:xfrm>
            <a:prstGeom prst="rect">
              <a:avLst/>
            </a:prstGeom>
          </p:spPr>
          <p:txBody>
            <a:bodyPr lIns="50800" tIns="50800" rIns="50800" bIns="50800" rtlCol="0" anchor="ctr"/>
            <a:lstStyle/>
            <a:p>
              <a:pPr algn="ctr">
                <a:lnSpc>
                  <a:spcPts val="2659"/>
                </a:lnSpc>
              </a:pPr>
              <a:endParaRPr/>
            </a:p>
          </p:txBody>
        </p:sp>
      </p:grpSp>
      <p:sp>
        <p:nvSpPr>
          <p:cNvPr id="17" name="TextBox 17"/>
          <p:cNvSpPr txBox="1"/>
          <p:nvPr/>
        </p:nvSpPr>
        <p:spPr>
          <a:xfrm>
            <a:off x="1028700" y="1244435"/>
            <a:ext cx="9863962" cy="2000250"/>
          </a:xfrm>
          <a:prstGeom prst="rect">
            <a:avLst/>
          </a:prstGeom>
        </p:spPr>
        <p:txBody>
          <a:bodyPr lIns="0" tIns="0" rIns="0" bIns="0" rtlCol="0" anchor="t">
            <a:spAutoFit/>
          </a:bodyPr>
          <a:lstStyle/>
          <a:p>
            <a:pPr>
              <a:lnSpc>
                <a:spcPts val="7673"/>
              </a:lnSpc>
            </a:pPr>
            <a:r>
              <a:rPr lang="en-US" sz="6394">
                <a:solidFill>
                  <a:srgbClr val="005D28"/>
                </a:solidFill>
                <a:latin typeface="Poppins Ultra-Bold"/>
              </a:rPr>
              <a:t>Frequency Range Constraints</a:t>
            </a:r>
          </a:p>
        </p:txBody>
      </p:sp>
    </p:spTree>
  </p:cSld>
  <p:clrMapOvr>
    <a:masterClrMapping/>
  </p:clrMapOvr>
  <p:transition spd="med">
    <p:pull/>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grpSp>
        <p:nvGrpSpPr>
          <p:cNvPr id="2" name="Group 2"/>
          <p:cNvGrpSpPr/>
          <p:nvPr/>
        </p:nvGrpSpPr>
        <p:grpSpPr>
          <a:xfrm>
            <a:off x="-514350" y="9258300"/>
            <a:ext cx="15953184" cy="1501749"/>
            <a:chOff x="0" y="0"/>
            <a:chExt cx="4201662" cy="395522"/>
          </a:xfrm>
        </p:grpSpPr>
        <p:sp>
          <p:nvSpPr>
            <p:cNvPr id="3" name="Freeform 3"/>
            <p:cNvSpPr/>
            <p:nvPr/>
          </p:nvSpPr>
          <p:spPr>
            <a:xfrm>
              <a:off x="0" y="0"/>
              <a:ext cx="4201662" cy="395522"/>
            </a:xfrm>
            <a:custGeom>
              <a:avLst/>
              <a:gdLst/>
              <a:ahLst/>
              <a:cxnLst/>
              <a:rect l="l" t="t" r="r" b="b"/>
              <a:pathLst>
                <a:path w="4201662" h="395522">
                  <a:moveTo>
                    <a:pt x="0" y="0"/>
                  </a:moveTo>
                  <a:lnTo>
                    <a:pt x="4201662" y="0"/>
                  </a:lnTo>
                  <a:lnTo>
                    <a:pt x="4201662" y="395522"/>
                  </a:lnTo>
                  <a:lnTo>
                    <a:pt x="0" y="395522"/>
                  </a:lnTo>
                  <a:close/>
                </a:path>
              </a:pathLst>
            </a:custGeom>
            <a:solidFill>
              <a:srgbClr val="002E14"/>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5" name="Group 5"/>
          <p:cNvGrpSpPr>
            <a:grpSpLocks noChangeAspect="1"/>
          </p:cNvGrpSpPr>
          <p:nvPr/>
        </p:nvGrpSpPr>
        <p:grpSpPr>
          <a:xfrm>
            <a:off x="12056629" y="0"/>
            <a:ext cx="6231371" cy="10258498"/>
            <a:chOff x="0" y="0"/>
            <a:chExt cx="5672671" cy="9338729"/>
          </a:xfrm>
        </p:grpSpPr>
        <p:sp>
          <p:nvSpPr>
            <p:cNvPr id="6" name="Freeform 6"/>
            <p:cNvSpPr/>
            <p:nvPr/>
          </p:nvSpPr>
          <p:spPr>
            <a:xfrm>
              <a:off x="0" y="0"/>
              <a:ext cx="5672709" cy="9338691"/>
            </a:xfrm>
            <a:custGeom>
              <a:avLst/>
              <a:gdLst/>
              <a:ahLst/>
              <a:cxnLst/>
              <a:rect l="l" t="t" r="r" b="b"/>
              <a:pathLst>
                <a:path w="5672709" h="9338691">
                  <a:moveTo>
                    <a:pt x="1439291" y="0"/>
                  </a:moveTo>
                  <a:lnTo>
                    <a:pt x="1439291" y="127000"/>
                  </a:lnTo>
                  <a:lnTo>
                    <a:pt x="0" y="4402709"/>
                  </a:lnTo>
                  <a:lnTo>
                    <a:pt x="2294509" y="9338691"/>
                  </a:lnTo>
                  <a:lnTo>
                    <a:pt x="5672709" y="9338691"/>
                  </a:lnTo>
                  <a:lnTo>
                    <a:pt x="5672709" y="0"/>
                  </a:lnTo>
                  <a:close/>
                </a:path>
              </a:pathLst>
            </a:custGeom>
            <a:blipFill>
              <a:blip r:embed="rId2"/>
              <a:stretch>
                <a:fillRect l="-11734" r="-11734"/>
              </a:stretch>
            </a:blipFill>
          </p:spPr>
        </p:sp>
      </p:grpSp>
      <p:sp>
        <p:nvSpPr>
          <p:cNvPr id="7" name="TextBox 7"/>
          <p:cNvSpPr txBox="1"/>
          <p:nvPr/>
        </p:nvSpPr>
        <p:spPr>
          <a:xfrm>
            <a:off x="1028700" y="3929707"/>
            <a:ext cx="10063101" cy="2250621"/>
          </a:xfrm>
          <a:prstGeom prst="rect">
            <a:avLst/>
          </a:prstGeom>
        </p:spPr>
        <p:txBody>
          <a:bodyPr lIns="0" tIns="0" rIns="0" bIns="0" rtlCol="0" anchor="t">
            <a:spAutoFit/>
          </a:bodyPr>
          <a:lstStyle/>
          <a:p>
            <a:pPr algn="just">
              <a:lnSpc>
                <a:spcPts val="3525"/>
              </a:lnSpc>
            </a:pPr>
            <a:r>
              <a:rPr lang="en-US" sz="2517">
                <a:solidFill>
                  <a:srgbClr val="000000"/>
                </a:solidFill>
                <a:latin typeface="Poppins Medium"/>
              </a:rPr>
              <a:t>The chosen components, including the IRF540 MOSFET, have specific power ratings. If the application requires higher power handling, there might need to select more powerful components or design additional protection circuits.</a:t>
            </a:r>
          </a:p>
          <a:p>
            <a:pPr algn="just">
              <a:lnSpc>
                <a:spcPts val="3525"/>
              </a:lnSpc>
              <a:spcBef>
                <a:spcPct val="0"/>
              </a:spcBef>
            </a:pPr>
            <a:endParaRPr lang="en-US" sz="2517">
              <a:solidFill>
                <a:srgbClr val="000000"/>
              </a:solidFill>
              <a:latin typeface="Poppins Medium"/>
            </a:endParaRPr>
          </a:p>
        </p:txBody>
      </p:sp>
      <p:grpSp>
        <p:nvGrpSpPr>
          <p:cNvPr id="8" name="Group 8"/>
          <p:cNvGrpSpPr/>
          <p:nvPr/>
        </p:nvGrpSpPr>
        <p:grpSpPr>
          <a:xfrm>
            <a:off x="12428801" y="-128588"/>
            <a:ext cx="2180878" cy="2314575"/>
            <a:chOff x="0" y="0"/>
            <a:chExt cx="574388" cy="609600"/>
          </a:xfrm>
        </p:grpSpPr>
        <p:sp>
          <p:nvSpPr>
            <p:cNvPr id="9" name="Freeform 9"/>
            <p:cNvSpPr/>
            <p:nvPr/>
          </p:nvSpPr>
          <p:spPr>
            <a:xfrm>
              <a:off x="0" y="0"/>
              <a:ext cx="574388" cy="609600"/>
            </a:xfrm>
            <a:custGeom>
              <a:avLst/>
              <a:gdLst/>
              <a:ahLst/>
              <a:cxnLst/>
              <a:rect l="l" t="t" r="r" b="b"/>
              <a:pathLst>
                <a:path w="574388" h="609600">
                  <a:moveTo>
                    <a:pt x="203200" y="0"/>
                  </a:moveTo>
                  <a:lnTo>
                    <a:pt x="574388" y="0"/>
                  </a:lnTo>
                  <a:lnTo>
                    <a:pt x="371188" y="609600"/>
                  </a:lnTo>
                  <a:lnTo>
                    <a:pt x="0" y="609600"/>
                  </a:lnTo>
                  <a:lnTo>
                    <a:pt x="203200" y="0"/>
                  </a:lnTo>
                  <a:close/>
                </a:path>
              </a:pathLst>
            </a:custGeom>
            <a:solidFill>
              <a:srgbClr val="002E14"/>
            </a:solidFill>
          </p:spPr>
        </p:sp>
        <p:sp>
          <p:nvSpPr>
            <p:cNvPr id="10" name="TextBox 10"/>
            <p:cNvSpPr txBox="1"/>
            <p:nvPr/>
          </p:nvSpPr>
          <p:spPr>
            <a:xfrm>
              <a:off x="101600" y="-38100"/>
              <a:ext cx="609600" cy="647700"/>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12428801" y="-91101"/>
            <a:ext cx="1055118" cy="1119801"/>
            <a:chOff x="0" y="0"/>
            <a:chExt cx="574388" cy="609600"/>
          </a:xfrm>
        </p:grpSpPr>
        <p:sp>
          <p:nvSpPr>
            <p:cNvPr id="12" name="Freeform 12"/>
            <p:cNvSpPr/>
            <p:nvPr/>
          </p:nvSpPr>
          <p:spPr>
            <a:xfrm>
              <a:off x="0" y="0"/>
              <a:ext cx="574388" cy="609600"/>
            </a:xfrm>
            <a:custGeom>
              <a:avLst/>
              <a:gdLst/>
              <a:ahLst/>
              <a:cxnLst/>
              <a:rect l="l" t="t" r="r" b="b"/>
              <a:pathLst>
                <a:path w="574388" h="609600">
                  <a:moveTo>
                    <a:pt x="203200" y="0"/>
                  </a:moveTo>
                  <a:lnTo>
                    <a:pt x="574388" y="0"/>
                  </a:lnTo>
                  <a:lnTo>
                    <a:pt x="371188" y="609600"/>
                  </a:lnTo>
                  <a:lnTo>
                    <a:pt x="0" y="609600"/>
                  </a:lnTo>
                  <a:lnTo>
                    <a:pt x="203200" y="0"/>
                  </a:lnTo>
                  <a:close/>
                </a:path>
              </a:pathLst>
            </a:custGeom>
            <a:solidFill>
              <a:srgbClr val="005D28"/>
            </a:solidFill>
          </p:spPr>
        </p:sp>
        <p:sp>
          <p:nvSpPr>
            <p:cNvPr id="13" name="TextBox 13"/>
            <p:cNvSpPr txBox="1"/>
            <p:nvPr/>
          </p:nvSpPr>
          <p:spPr>
            <a:xfrm>
              <a:off x="101600" y="-38100"/>
              <a:ext cx="609600" cy="647700"/>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13483919" y="8514512"/>
            <a:ext cx="1804486" cy="1909271"/>
            <a:chOff x="0" y="0"/>
            <a:chExt cx="406400" cy="429999"/>
          </a:xfrm>
        </p:grpSpPr>
        <p:sp>
          <p:nvSpPr>
            <p:cNvPr id="15" name="Freeform 15"/>
            <p:cNvSpPr/>
            <p:nvPr/>
          </p:nvSpPr>
          <p:spPr>
            <a:xfrm>
              <a:off x="0" y="0"/>
              <a:ext cx="406400" cy="429999"/>
            </a:xfrm>
            <a:custGeom>
              <a:avLst/>
              <a:gdLst/>
              <a:ahLst/>
              <a:cxnLst/>
              <a:rect l="l" t="t" r="r" b="b"/>
              <a:pathLst>
                <a:path w="406400" h="429999">
                  <a:moveTo>
                    <a:pt x="203200" y="0"/>
                  </a:moveTo>
                  <a:lnTo>
                    <a:pt x="0" y="0"/>
                  </a:lnTo>
                  <a:lnTo>
                    <a:pt x="203200" y="429999"/>
                  </a:lnTo>
                  <a:lnTo>
                    <a:pt x="406400" y="429999"/>
                  </a:lnTo>
                  <a:lnTo>
                    <a:pt x="203200" y="0"/>
                  </a:lnTo>
                  <a:close/>
                </a:path>
              </a:pathLst>
            </a:custGeom>
            <a:solidFill>
              <a:srgbClr val="005D28"/>
            </a:solidFill>
          </p:spPr>
        </p:sp>
        <p:sp>
          <p:nvSpPr>
            <p:cNvPr id="16" name="TextBox 16"/>
            <p:cNvSpPr txBox="1"/>
            <p:nvPr/>
          </p:nvSpPr>
          <p:spPr>
            <a:xfrm>
              <a:off x="101600" y="-38100"/>
              <a:ext cx="609600" cy="647700"/>
            </a:xfrm>
            <a:prstGeom prst="rect">
              <a:avLst/>
            </a:prstGeom>
          </p:spPr>
          <p:txBody>
            <a:bodyPr lIns="50800" tIns="50800" rIns="50800" bIns="50800" rtlCol="0" anchor="ctr"/>
            <a:lstStyle/>
            <a:p>
              <a:pPr algn="ctr">
                <a:lnSpc>
                  <a:spcPts val="2659"/>
                </a:lnSpc>
              </a:pPr>
              <a:endParaRPr/>
            </a:p>
          </p:txBody>
        </p:sp>
      </p:grpSp>
      <p:sp>
        <p:nvSpPr>
          <p:cNvPr id="17" name="TextBox 17"/>
          <p:cNvSpPr txBox="1"/>
          <p:nvPr/>
        </p:nvSpPr>
        <p:spPr>
          <a:xfrm>
            <a:off x="1028700" y="1244435"/>
            <a:ext cx="9863962" cy="2000250"/>
          </a:xfrm>
          <a:prstGeom prst="rect">
            <a:avLst/>
          </a:prstGeom>
        </p:spPr>
        <p:txBody>
          <a:bodyPr lIns="0" tIns="0" rIns="0" bIns="0" rtlCol="0" anchor="t">
            <a:spAutoFit/>
          </a:bodyPr>
          <a:lstStyle/>
          <a:p>
            <a:pPr>
              <a:lnSpc>
                <a:spcPts val="7673"/>
              </a:lnSpc>
            </a:pPr>
            <a:r>
              <a:rPr lang="en-US" sz="6394">
                <a:solidFill>
                  <a:srgbClr val="005D28"/>
                </a:solidFill>
                <a:latin typeface="Poppins Ultra-Bold"/>
              </a:rPr>
              <a:t>Limited Power Handling</a:t>
            </a:r>
          </a:p>
        </p:txBody>
      </p:sp>
    </p:spTree>
  </p:cSld>
  <p:clrMapOvr>
    <a:masterClrMapping/>
  </p:clrMapOvr>
  <p:transition spd="slow">
    <p:cover/>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grpSp>
        <p:nvGrpSpPr>
          <p:cNvPr id="2" name="Group 2"/>
          <p:cNvGrpSpPr/>
          <p:nvPr/>
        </p:nvGrpSpPr>
        <p:grpSpPr>
          <a:xfrm>
            <a:off x="-514350" y="9258300"/>
            <a:ext cx="15953184" cy="1501749"/>
            <a:chOff x="0" y="0"/>
            <a:chExt cx="4201662" cy="395522"/>
          </a:xfrm>
        </p:grpSpPr>
        <p:sp>
          <p:nvSpPr>
            <p:cNvPr id="3" name="Freeform 3"/>
            <p:cNvSpPr/>
            <p:nvPr/>
          </p:nvSpPr>
          <p:spPr>
            <a:xfrm>
              <a:off x="0" y="0"/>
              <a:ext cx="4201662" cy="395522"/>
            </a:xfrm>
            <a:custGeom>
              <a:avLst/>
              <a:gdLst/>
              <a:ahLst/>
              <a:cxnLst/>
              <a:rect l="l" t="t" r="r" b="b"/>
              <a:pathLst>
                <a:path w="4201662" h="395522">
                  <a:moveTo>
                    <a:pt x="0" y="0"/>
                  </a:moveTo>
                  <a:lnTo>
                    <a:pt x="4201662" y="0"/>
                  </a:lnTo>
                  <a:lnTo>
                    <a:pt x="4201662" y="395522"/>
                  </a:lnTo>
                  <a:lnTo>
                    <a:pt x="0" y="395522"/>
                  </a:lnTo>
                  <a:close/>
                </a:path>
              </a:pathLst>
            </a:custGeom>
            <a:solidFill>
              <a:srgbClr val="002E14"/>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5" name="Group 5"/>
          <p:cNvGrpSpPr>
            <a:grpSpLocks noChangeAspect="1"/>
          </p:cNvGrpSpPr>
          <p:nvPr/>
        </p:nvGrpSpPr>
        <p:grpSpPr>
          <a:xfrm>
            <a:off x="12056629" y="0"/>
            <a:ext cx="6231371" cy="10258498"/>
            <a:chOff x="0" y="0"/>
            <a:chExt cx="5672671" cy="9338729"/>
          </a:xfrm>
        </p:grpSpPr>
        <p:sp>
          <p:nvSpPr>
            <p:cNvPr id="6" name="Freeform 6"/>
            <p:cNvSpPr/>
            <p:nvPr/>
          </p:nvSpPr>
          <p:spPr>
            <a:xfrm>
              <a:off x="0" y="0"/>
              <a:ext cx="5672709" cy="9338691"/>
            </a:xfrm>
            <a:custGeom>
              <a:avLst/>
              <a:gdLst/>
              <a:ahLst/>
              <a:cxnLst/>
              <a:rect l="l" t="t" r="r" b="b"/>
              <a:pathLst>
                <a:path w="5672709" h="9338691">
                  <a:moveTo>
                    <a:pt x="1439291" y="0"/>
                  </a:moveTo>
                  <a:lnTo>
                    <a:pt x="1439291" y="127000"/>
                  </a:lnTo>
                  <a:lnTo>
                    <a:pt x="0" y="4402709"/>
                  </a:lnTo>
                  <a:lnTo>
                    <a:pt x="2294509" y="9338691"/>
                  </a:lnTo>
                  <a:lnTo>
                    <a:pt x="5672709" y="9338691"/>
                  </a:lnTo>
                  <a:lnTo>
                    <a:pt x="5672709" y="0"/>
                  </a:lnTo>
                  <a:close/>
                </a:path>
              </a:pathLst>
            </a:custGeom>
            <a:blipFill>
              <a:blip r:embed="rId2"/>
              <a:stretch>
                <a:fillRect l="-24492" r="-95007"/>
              </a:stretch>
            </a:blipFill>
          </p:spPr>
        </p:sp>
      </p:grpSp>
      <p:sp>
        <p:nvSpPr>
          <p:cNvPr id="7" name="TextBox 7"/>
          <p:cNvSpPr txBox="1"/>
          <p:nvPr/>
        </p:nvSpPr>
        <p:spPr>
          <a:xfrm>
            <a:off x="1028700" y="3929707"/>
            <a:ext cx="10063101" cy="2250621"/>
          </a:xfrm>
          <a:prstGeom prst="rect">
            <a:avLst/>
          </a:prstGeom>
        </p:spPr>
        <p:txBody>
          <a:bodyPr lIns="0" tIns="0" rIns="0" bIns="0" rtlCol="0" anchor="t">
            <a:spAutoFit/>
          </a:bodyPr>
          <a:lstStyle/>
          <a:p>
            <a:pPr algn="just">
              <a:lnSpc>
                <a:spcPts val="3525"/>
              </a:lnSpc>
            </a:pPr>
            <a:r>
              <a:rPr lang="en-US" sz="2517">
                <a:solidFill>
                  <a:srgbClr val="000000"/>
                </a:solidFill>
                <a:latin typeface="Poppins Medium"/>
              </a:rPr>
              <a:t>The project might lack a closed-loop feedback system that adjusts the output frequency based on actual motor speed. This means that the VFD's speed control might not be as accurate or responsive under varying loads.</a:t>
            </a:r>
          </a:p>
          <a:p>
            <a:pPr algn="just">
              <a:lnSpc>
                <a:spcPts val="3525"/>
              </a:lnSpc>
              <a:spcBef>
                <a:spcPct val="0"/>
              </a:spcBef>
            </a:pPr>
            <a:endParaRPr lang="en-US" sz="2517">
              <a:solidFill>
                <a:srgbClr val="000000"/>
              </a:solidFill>
              <a:latin typeface="Poppins Medium"/>
            </a:endParaRPr>
          </a:p>
        </p:txBody>
      </p:sp>
      <p:grpSp>
        <p:nvGrpSpPr>
          <p:cNvPr id="8" name="Group 8"/>
          <p:cNvGrpSpPr/>
          <p:nvPr/>
        </p:nvGrpSpPr>
        <p:grpSpPr>
          <a:xfrm>
            <a:off x="12428801" y="-128588"/>
            <a:ext cx="2180878" cy="2314575"/>
            <a:chOff x="0" y="0"/>
            <a:chExt cx="574388" cy="609600"/>
          </a:xfrm>
        </p:grpSpPr>
        <p:sp>
          <p:nvSpPr>
            <p:cNvPr id="9" name="Freeform 9"/>
            <p:cNvSpPr/>
            <p:nvPr/>
          </p:nvSpPr>
          <p:spPr>
            <a:xfrm>
              <a:off x="0" y="0"/>
              <a:ext cx="574388" cy="609600"/>
            </a:xfrm>
            <a:custGeom>
              <a:avLst/>
              <a:gdLst/>
              <a:ahLst/>
              <a:cxnLst/>
              <a:rect l="l" t="t" r="r" b="b"/>
              <a:pathLst>
                <a:path w="574388" h="609600">
                  <a:moveTo>
                    <a:pt x="203200" y="0"/>
                  </a:moveTo>
                  <a:lnTo>
                    <a:pt x="574388" y="0"/>
                  </a:lnTo>
                  <a:lnTo>
                    <a:pt x="371188" y="609600"/>
                  </a:lnTo>
                  <a:lnTo>
                    <a:pt x="0" y="609600"/>
                  </a:lnTo>
                  <a:lnTo>
                    <a:pt x="203200" y="0"/>
                  </a:lnTo>
                  <a:close/>
                </a:path>
              </a:pathLst>
            </a:custGeom>
            <a:solidFill>
              <a:srgbClr val="002E14"/>
            </a:solidFill>
          </p:spPr>
        </p:sp>
        <p:sp>
          <p:nvSpPr>
            <p:cNvPr id="10" name="TextBox 10"/>
            <p:cNvSpPr txBox="1"/>
            <p:nvPr/>
          </p:nvSpPr>
          <p:spPr>
            <a:xfrm>
              <a:off x="101600" y="-38100"/>
              <a:ext cx="609600" cy="647700"/>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12428801" y="-91101"/>
            <a:ext cx="1055118" cy="1119801"/>
            <a:chOff x="0" y="0"/>
            <a:chExt cx="574388" cy="609600"/>
          </a:xfrm>
        </p:grpSpPr>
        <p:sp>
          <p:nvSpPr>
            <p:cNvPr id="12" name="Freeform 12"/>
            <p:cNvSpPr/>
            <p:nvPr/>
          </p:nvSpPr>
          <p:spPr>
            <a:xfrm>
              <a:off x="0" y="0"/>
              <a:ext cx="574388" cy="609600"/>
            </a:xfrm>
            <a:custGeom>
              <a:avLst/>
              <a:gdLst/>
              <a:ahLst/>
              <a:cxnLst/>
              <a:rect l="l" t="t" r="r" b="b"/>
              <a:pathLst>
                <a:path w="574388" h="609600">
                  <a:moveTo>
                    <a:pt x="203200" y="0"/>
                  </a:moveTo>
                  <a:lnTo>
                    <a:pt x="574388" y="0"/>
                  </a:lnTo>
                  <a:lnTo>
                    <a:pt x="371188" y="609600"/>
                  </a:lnTo>
                  <a:lnTo>
                    <a:pt x="0" y="609600"/>
                  </a:lnTo>
                  <a:lnTo>
                    <a:pt x="203200" y="0"/>
                  </a:lnTo>
                  <a:close/>
                </a:path>
              </a:pathLst>
            </a:custGeom>
            <a:solidFill>
              <a:srgbClr val="005D28"/>
            </a:solidFill>
          </p:spPr>
        </p:sp>
        <p:sp>
          <p:nvSpPr>
            <p:cNvPr id="13" name="TextBox 13"/>
            <p:cNvSpPr txBox="1"/>
            <p:nvPr/>
          </p:nvSpPr>
          <p:spPr>
            <a:xfrm>
              <a:off x="101600" y="-38100"/>
              <a:ext cx="609600" cy="647700"/>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13483919" y="8514512"/>
            <a:ext cx="1804486" cy="1909271"/>
            <a:chOff x="0" y="0"/>
            <a:chExt cx="406400" cy="429999"/>
          </a:xfrm>
        </p:grpSpPr>
        <p:sp>
          <p:nvSpPr>
            <p:cNvPr id="15" name="Freeform 15"/>
            <p:cNvSpPr/>
            <p:nvPr/>
          </p:nvSpPr>
          <p:spPr>
            <a:xfrm>
              <a:off x="0" y="0"/>
              <a:ext cx="406400" cy="429999"/>
            </a:xfrm>
            <a:custGeom>
              <a:avLst/>
              <a:gdLst/>
              <a:ahLst/>
              <a:cxnLst/>
              <a:rect l="l" t="t" r="r" b="b"/>
              <a:pathLst>
                <a:path w="406400" h="429999">
                  <a:moveTo>
                    <a:pt x="203200" y="0"/>
                  </a:moveTo>
                  <a:lnTo>
                    <a:pt x="0" y="0"/>
                  </a:lnTo>
                  <a:lnTo>
                    <a:pt x="203200" y="429999"/>
                  </a:lnTo>
                  <a:lnTo>
                    <a:pt x="406400" y="429999"/>
                  </a:lnTo>
                  <a:lnTo>
                    <a:pt x="203200" y="0"/>
                  </a:lnTo>
                  <a:close/>
                </a:path>
              </a:pathLst>
            </a:custGeom>
            <a:solidFill>
              <a:srgbClr val="005D28"/>
            </a:solidFill>
          </p:spPr>
        </p:sp>
        <p:sp>
          <p:nvSpPr>
            <p:cNvPr id="16" name="TextBox 16"/>
            <p:cNvSpPr txBox="1"/>
            <p:nvPr/>
          </p:nvSpPr>
          <p:spPr>
            <a:xfrm>
              <a:off x="101600" y="-38100"/>
              <a:ext cx="609600" cy="647700"/>
            </a:xfrm>
            <a:prstGeom prst="rect">
              <a:avLst/>
            </a:prstGeom>
          </p:spPr>
          <p:txBody>
            <a:bodyPr lIns="50800" tIns="50800" rIns="50800" bIns="50800" rtlCol="0" anchor="ctr"/>
            <a:lstStyle/>
            <a:p>
              <a:pPr algn="ctr">
                <a:lnSpc>
                  <a:spcPts val="2659"/>
                </a:lnSpc>
              </a:pPr>
              <a:endParaRPr/>
            </a:p>
          </p:txBody>
        </p:sp>
      </p:grpSp>
      <p:sp>
        <p:nvSpPr>
          <p:cNvPr id="17" name="TextBox 17"/>
          <p:cNvSpPr txBox="1"/>
          <p:nvPr/>
        </p:nvSpPr>
        <p:spPr>
          <a:xfrm>
            <a:off x="1028700" y="1244435"/>
            <a:ext cx="9863962" cy="2000250"/>
          </a:xfrm>
          <a:prstGeom prst="rect">
            <a:avLst/>
          </a:prstGeom>
        </p:spPr>
        <p:txBody>
          <a:bodyPr lIns="0" tIns="0" rIns="0" bIns="0" rtlCol="0" anchor="t">
            <a:spAutoFit/>
          </a:bodyPr>
          <a:lstStyle/>
          <a:p>
            <a:pPr>
              <a:lnSpc>
                <a:spcPts val="7673"/>
              </a:lnSpc>
            </a:pPr>
            <a:r>
              <a:rPr lang="en-US" sz="6394">
                <a:solidFill>
                  <a:srgbClr val="005D28"/>
                </a:solidFill>
                <a:latin typeface="Poppins Ultra-Bold"/>
              </a:rPr>
              <a:t>Lack of Closed-Loop Control</a:t>
            </a:r>
          </a:p>
        </p:txBody>
      </p:sp>
    </p:spTree>
  </p:cSld>
  <p:clrMapOvr>
    <a:masterClrMapping/>
  </p:clrMapOvr>
  <p:transition spd="slow">
    <p:cove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1760748" y="-145278"/>
            <a:ext cx="9774443" cy="11468347"/>
            <a:chOff x="0" y="0"/>
            <a:chExt cx="6595529" cy="7738529"/>
          </a:xfrm>
        </p:grpSpPr>
        <p:sp>
          <p:nvSpPr>
            <p:cNvPr id="3" name="Freeform 3"/>
            <p:cNvSpPr/>
            <p:nvPr/>
          </p:nvSpPr>
          <p:spPr>
            <a:xfrm>
              <a:off x="0" y="0"/>
              <a:ext cx="6595491" cy="7738491"/>
            </a:xfrm>
            <a:custGeom>
              <a:avLst/>
              <a:gdLst/>
              <a:ahLst/>
              <a:cxnLst/>
              <a:rect l="l" t="t" r="r" b="b"/>
              <a:pathLst>
                <a:path w="6595491" h="7738491">
                  <a:moveTo>
                    <a:pt x="0" y="0"/>
                  </a:moveTo>
                  <a:lnTo>
                    <a:pt x="0" y="7738491"/>
                  </a:lnTo>
                  <a:lnTo>
                    <a:pt x="6595491" y="7738491"/>
                  </a:lnTo>
                  <a:lnTo>
                    <a:pt x="5469509" y="3937000"/>
                  </a:lnTo>
                  <a:lnTo>
                    <a:pt x="6510910" y="3649091"/>
                  </a:lnTo>
                  <a:lnTo>
                    <a:pt x="5469509" y="0"/>
                  </a:lnTo>
                  <a:close/>
                </a:path>
              </a:pathLst>
            </a:custGeom>
            <a:solidFill>
              <a:srgbClr val="008037"/>
            </a:solidFill>
            <a:ln w="12700">
              <a:solidFill>
                <a:srgbClr val="000000"/>
              </a:solidFill>
            </a:ln>
          </p:spPr>
        </p:sp>
      </p:grpSp>
      <p:grpSp>
        <p:nvGrpSpPr>
          <p:cNvPr id="4" name="Group 4"/>
          <p:cNvGrpSpPr>
            <a:grpSpLocks noChangeAspect="1"/>
          </p:cNvGrpSpPr>
          <p:nvPr/>
        </p:nvGrpSpPr>
        <p:grpSpPr>
          <a:xfrm>
            <a:off x="-1979768" y="0"/>
            <a:ext cx="8767585" cy="10287000"/>
            <a:chOff x="0" y="0"/>
            <a:chExt cx="6595529" cy="7738529"/>
          </a:xfrm>
        </p:grpSpPr>
        <p:sp>
          <p:nvSpPr>
            <p:cNvPr id="5" name="Freeform 5"/>
            <p:cNvSpPr/>
            <p:nvPr/>
          </p:nvSpPr>
          <p:spPr>
            <a:xfrm>
              <a:off x="0" y="0"/>
              <a:ext cx="6595491" cy="7738491"/>
            </a:xfrm>
            <a:custGeom>
              <a:avLst/>
              <a:gdLst/>
              <a:ahLst/>
              <a:cxnLst/>
              <a:rect l="l" t="t" r="r" b="b"/>
              <a:pathLst>
                <a:path w="6595491" h="7738491">
                  <a:moveTo>
                    <a:pt x="0" y="0"/>
                  </a:moveTo>
                  <a:lnTo>
                    <a:pt x="0" y="7738491"/>
                  </a:lnTo>
                  <a:lnTo>
                    <a:pt x="6595491" y="7738491"/>
                  </a:lnTo>
                  <a:lnTo>
                    <a:pt x="5469509" y="3937000"/>
                  </a:lnTo>
                  <a:lnTo>
                    <a:pt x="6510910" y="3649091"/>
                  </a:lnTo>
                  <a:lnTo>
                    <a:pt x="5469509" y="0"/>
                  </a:lnTo>
                  <a:close/>
                </a:path>
              </a:pathLst>
            </a:custGeom>
            <a:blipFill>
              <a:blip r:embed="rId2"/>
              <a:stretch>
                <a:fillRect l="-38218" r="-38218"/>
              </a:stretch>
            </a:blipFill>
          </p:spPr>
        </p:sp>
      </p:grpSp>
      <p:grpSp>
        <p:nvGrpSpPr>
          <p:cNvPr id="6" name="Group 6"/>
          <p:cNvGrpSpPr/>
          <p:nvPr/>
        </p:nvGrpSpPr>
        <p:grpSpPr>
          <a:xfrm>
            <a:off x="6983571" y="8864210"/>
            <a:ext cx="1216241" cy="1768158"/>
            <a:chOff x="0" y="0"/>
            <a:chExt cx="477887" cy="694747"/>
          </a:xfrm>
        </p:grpSpPr>
        <p:sp>
          <p:nvSpPr>
            <p:cNvPr id="7" name="Freeform 7"/>
            <p:cNvSpPr/>
            <p:nvPr/>
          </p:nvSpPr>
          <p:spPr>
            <a:xfrm>
              <a:off x="0" y="0"/>
              <a:ext cx="477887" cy="694747"/>
            </a:xfrm>
            <a:custGeom>
              <a:avLst/>
              <a:gdLst/>
              <a:ahLst/>
              <a:cxnLst/>
              <a:rect l="l" t="t" r="r" b="b"/>
              <a:pathLst>
                <a:path w="477887" h="694747">
                  <a:moveTo>
                    <a:pt x="274687" y="0"/>
                  </a:moveTo>
                  <a:lnTo>
                    <a:pt x="0" y="0"/>
                  </a:lnTo>
                  <a:lnTo>
                    <a:pt x="203200" y="694747"/>
                  </a:lnTo>
                  <a:lnTo>
                    <a:pt x="477887" y="694747"/>
                  </a:lnTo>
                  <a:lnTo>
                    <a:pt x="274687" y="0"/>
                  </a:lnTo>
                  <a:close/>
                </a:path>
              </a:pathLst>
            </a:custGeom>
            <a:solidFill>
              <a:srgbClr val="005D28"/>
            </a:solidFill>
          </p:spPr>
        </p:sp>
        <p:sp>
          <p:nvSpPr>
            <p:cNvPr id="8" name="TextBox 8"/>
            <p:cNvSpPr txBox="1"/>
            <p:nvPr/>
          </p:nvSpPr>
          <p:spPr>
            <a:xfrm>
              <a:off x="101600" y="-38100"/>
              <a:ext cx="609600" cy="647700"/>
            </a:xfrm>
            <a:prstGeom prst="rect">
              <a:avLst/>
            </a:prstGeom>
          </p:spPr>
          <p:txBody>
            <a:bodyPr lIns="50800" tIns="50800" rIns="50800" bIns="50800" rtlCol="0" anchor="ctr"/>
            <a:lstStyle/>
            <a:p>
              <a:pPr algn="ctr">
                <a:lnSpc>
                  <a:spcPts val="2659"/>
                </a:lnSpc>
              </a:pPr>
              <a:endParaRPr/>
            </a:p>
          </p:txBody>
        </p:sp>
      </p:grpSp>
      <p:sp>
        <p:nvSpPr>
          <p:cNvPr id="9" name="TextBox 9"/>
          <p:cNvSpPr txBox="1"/>
          <p:nvPr/>
        </p:nvSpPr>
        <p:spPr>
          <a:xfrm>
            <a:off x="9324520" y="981075"/>
            <a:ext cx="8128756" cy="3402621"/>
          </a:xfrm>
          <a:prstGeom prst="rect">
            <a:avLst/>
          </a:prstGeom>
        </p:spPr>
        <p:txBody>
          <a:bodyPr lIns="0" tIns="0" rIns="0" bIns="0" rtlCol="0" anchor="t">
            <a:spAutoFit/>
          </a:bodyPr>
          <a:lstStyle/>
          <a:p>
            <a:pPr algn="r">
              <a:lnSpc>
                <a:spcPts val="6664"/>
              </a:lnSpc>
            </a:pPr>
            <a:r>
              <a:rPr lang="en-US" sz="5553">
                <a:solidFill>
                  <a:srgbClr val="005D28"/>
                </a:solidFill>
                <a:latin typeface="Poppins Ultra-Bold"/>
              </a:rPr>
              <a:t>The Future Trajectory of Variable Frequency Drive (VFD) Advancements</a:t>
            </a:r>
          </a:p>
        </p:txBody>
      </p:sp>
      <p:sp>
        <p:nvSpPr>
          <p:cNvPr id="10" name="TextBox 10"/>
          <p:cNvSpPr txBox="1"/>
          <p:nvPr/>
        </p:nvSpPr>
        <p:spPr>
          <a:xfrm>
            <a:off x="8618629" y="4715705"/>
            <a:ext cx="8834647" cy="6320669"/>
          </a:xfrm>
          <a:prstGeom prst="rect">
            <a:avLst/>
          </a:prstGeom>
        </p:spPr>
        <p:txBody>
          <a:bodyPr lIns="0" tIns="0" rIns="0" bIns="0" rtlCol="0" anchor="t">
            <a:spAutoFit/>
          </a:bodyPr>
          <a:lstStyle/>
          <a:p>
            <a:pPr algn="just">
              <a:lnSpc>
                <a:spcPts val="3548"/>
              </a:lnSpc>
            </a:pPr>
            <a:r>
              <a:rPr lang="en-US" sz="2534">
                <a:solidFill>
                  <a:srgbClr val="000000"/>
                </a:solidFill>
                <a:latin typeface="Poppins Medium"/>
              </a:rPr>
              <a:t>The project's future holds promising prospects for further refinement and innovation. Enhancements could include advanced control algorithms for precise speed regulation, integration of closed-loop feedback systems, exploration of higher-power components, and the implementation of digital interfaces for remote monitoring and data analysis. This project could serve as a foundation for broader applications in industrial automation, energy-efficient motor control, and the development of intelligent, adaptable control systems.</a:t>
            </a:r>
          </a:p>
          <a:p>
            <a:pPr algn="just">
              <a:lnSpc>
                <a:spcPts val="3548"/>
              </a:lnSpc>
            </a:pPr>
            <a:endParaRPr lang="en-US" sz="2534">
              <a:solidFill>
                <a:srgbClr val="000000"/>
              </a:solidFill>
              <a:latin typeface="Poppins Medium"/>
            </a:endParaRPr>
          </a:p>
          <a:p>
            <a:pPr algn="just">
              <a:lnSpc>
                <a:spcPts val="3548"/>
              </a:lnSpc>
            </a:pPr>
            <a:endParaRPr lang="en-US" sz="2534">
              <a:solidFill>
                <a:srgbClr val="000000"/>
              </a:solidFill>
              <a:latin typeface="Poppins Medium"/>
            </a:endParaRPr>
          </a:p>
          <a:p>
            <a:pPr algn="just">
              <a:lnSpc>
                <a:spcPts val="3548"/>
              </a:lnSpc>
              <a:spcBef>
                <a:spcPct val="0"/>
              </a:spcBef>
            </a:pPr>
            <a:endParaRPr lang="en-US" sz="2534">
              <a:solidFill>
                <a:srgbClr val="000000"/>
              </a:solidFill>
              <a:latin typeface="Poppins Medium"/>
            </a:endParaRPr>
          </a:p>
        </p:txBody>
      </p:sp>
      <p:grpSp>
        <p:nvGrpSpPr>
          <p:cNvPr id="11" name="Group 11"/>
          <p:cNvGrpSpPr/>
          <p:nvPr/>
        </p:nvGrpSpPr>
        <p:grpSpPr>
          <a:xfrm>
            <a:off x="6005695" y="-183378"/>
            <a:ext cx="1216241" cy="1768158"/>
            <a:chOff x="0" y="0"/>
            <a:chExt cx="477887" cy="694747"/>
          </a:xfrm>
        </p:grpSpPr>
        <p:sp>
          <p:nvSpPr>
            <p:cNvPr id="12" name="Freeform 12"/>
            <p:cNvSpPr/>
            <p:nvPr/>
          </p:nvSpPr>
          <p:spPr>
            <a:xfrm>
              <a:off x="0" y="0"/>
              <a:ext cx="477887" cy="694747"/>
            </a:xfrm>
            <a:custGeom>
              <a:avLst/>
              <a:gdLst/>
              <a:ahLst/>
              <a:cxnLst/>
              <a:rect l="l" t="t" r="r" b="b"/>
              <a:pathLst>
                <a:path w="477887" h="694747">
                  <a:moveTo>
                    <a:pt x="274687" y="0"/>
                  </a:moveTo>
                  <a:lnTo>
                    <a:pt x="0" y="0"/>
                  </a:lnTo>
                  <a:lnTo>
                    <a:pt x="203200" y="694747"/>
                  </a:lnTo>
                  <a:lnTo>
                    <a:pt x="477887" y="694747"/>
                  </a:lnTo>
                  <a:lnTo>
                    <a:pt x="274687" y="0"/>
                  </a:lnTo>
                  <a:close/>
                </a:path>
              </a:pathLst>
            </a:custGeom>
            <a:solidFill>
              <a:srgbClr val="005D28"/>
            </a:solidFill>
          </p:spPr>
        </p:sp>
        <p:sp>
          <p:nvSpPr>
            <p:cNvPr id="13" name="TextBox 13"/>
            <p:cNvSpPr txBox="1"/>
            <p:nvPr/>
          </p:nvSpPr>
          <p:spPr>
            <a:xfrm>
              <a:off x="101600" y="-38100"/>
              <a:ext cx="609600" cy="647700"/>
            </a:xfrm>
            <a:prstGeom prst="rect">
              <a:avLst/>
            </a:prstGeom>
          </p:spPr>
          <p:txBody>
            <a:bodyPr lIns="50800" tIns="50800" rIns="50800" bIns="50800" rtlCol="0" anchor="ctr"/>
            <a:lstStyle/>
            <a:p>
              <a:pPr algn="ctr">
                <a:lnSpc>
                  <a:spcPts val="2659"/>
                </a:lnSpc>
              </a:pPr>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7999"/>
            </a:blip>
            <a:stretch>
              <a:fillRect t="-2380" b="-14145"/>
            </a:stretch>
          </a:blipFill>
        </p:spPr>
      </p:sp>
      <p:sp>
        <p:nvSpPr>
          <p:cNvPr id="3" name="TextBox 3"/>
          <p:cNvSpPr txBox="1"/>
          <p:nvPr/>
        </p:nvSpPr>
        <p:spPr>
          <a:xfrm>
            <a:off x="2727423" y="2067930"/>
            <a:ext cx="12833154" cy="1009650"/>
          </a:xfrm>
          <a:prstGeom prst="rect">
            <a:avLst/>
          </a:prstGeom>
        </p:spPr>
        <p:txBody>
          <a:bodyPr lIns="0" tIns="0" rIns="0" bIns="0" rtlCol="0" anchor="t">
            <a:spAutoFit/>
          </a:bodyPr>
          <a:lstStyle/>
          <a:p>
            <a:pPr algn="ctr">
              <a:lnSpc>
                <a:spcPts val="7427"/>
              </a:lnSpc>
            </a:pPr>
            <a:r>
              <a:rPr lang="en-US" sz="6189">
                <a:solidFill>
                  <a:srgbClr val="005D28"/>
                </a:solidFill>
                <a:latin typeface="Poppins Ultra-Bold"/>
              </a:rPr>
              <a:t>Conclusion</a:t>
            </a:r>
          </a:p>
        </p:txBody>
      </p:sp>
      <p:sp>
        <p:nvSpPr>
          <p:cNvPr id="4" name="TextBox 4"/>
          <p:cNvSpPr txBox="1"/>
          <p:nvPr/>
        </p:nvSpPr>
        <p:spPr>
          <a:xfrm>
            <a:off x="1259462" y="4395221"/>
            <a:ext cx="15769076" cy="3593102"/>
          </a:xfrm>
          <a:prstGeom prst="rect">
            <a:avLst/>
          </a:prstGeom>
        </p:spPr>
        <p:txBody>
          <a:bodyPr lIns="0" tIns="0" rIns="0" bIns="0" rtlCol="0" anchor="t">
            <a:spAutoFit/>
          </a:bodyPr>
          <a:lstStyle/>
          <a:p>
            <a:pPr algn="just">
              <a:lnSpc>
                <a:spcPts val="3555"/>
              </a:lnSpc>
            </a:pPr>
            <a:r>
              <a:rPr lang="en-US" sz="2539">
                <a:solidFill>
                  <a:srgbClr val="000000"/>
                </a:solidFill>
                <a:latin typeface="Poppins Medium"/>
              </a:rPr>
              <a:t>The successful design and implementation of the Variable Frequency Drive (VFD) project have yielded valuable insights into the realm of power electronics and motor control. By effectively integrating the 220V/12V center-tap transformer, CD4047BCM oscillator, and IRF540 MOSFET, we have demonstrated the feasibility of achieving variable frequency operation within the designated range of 30 Hz to 55 Hz. The project's success highlights the potential of energy-efficient motor control systems in industrial and commercial applications, where precise speed regulation and energy savings are paramount.</a:t>
            </a:r>
          </a:p>
          <a:p>
            <a:pPr algn="just">
              <a:lnSpc>
                <a:spcPts val="3555"/>
              </a:lnSpc>
              <a:spcBef>
                <a:spcPct val="0"/>
              </a:spcBef>
            </a:pPr>
            <a:endParaRPr lang="en-US" sz="2539">
              <a:solidFill>
                <a:srgbClr val="000000"/>
              </a:solidFill>
              <a:latin typeface="Poppins Medium"/>
            </a:endParaRP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grpSp>
        <p:nvGrpSpPr>
          <p:cNvPr id="2" name="Group 2"/>
          <p:cNvGrpSpPr/>
          <p:nvPr/>
        </p:nvGrpSpPr>
        <p:grpSpPr>
          <a:xfrm>
            <a:off x="-514350" y="9258300"/>
            <a:ext cx="15953184" cy="1501749"/>
            <a:chOff x="0" y="0"/>
            <a:chExt cx="4201662" cy="395522"/>
          </a:xfrm>
        </p:grpSpPr>
        <p:sp>
          <p:nvSpPr>
            <p:cNvPr id="3" name="Freeform 3"/>
            <p:cNvSpPr/>
            <p:nvPr/>
          </p:nvSpPr>
          <p:spPr>
            <a:xfrm>
              <a:off x="0" y="0"/>
              <a:ext cx="4201662" cy="395522"/>
            </a:xfrm>
            <a:custGeom>
              <a:avLst/>
              <a:gdLst/>
              <a:ahLst/>
              <a:cxnLst/>
              <a:rect l="l" t="t" r="r" b="b"/>
              <a:pathLst>
                <a:path w="4201662" h="395522">
                  <a:moveTo>
                    <a:pt x="0" y="0"/>
                  </a:moveTo>
                  <a:lnTo>
                    <a:pt x="4201662" y="0"/>
                  </a:lnTo>
                  <a:lnTo>
                    <a:pt x="4201662" y="395522"/>
                  </a:lnTo>
                  <a:lnTo>
                    <a:pt x="0" y="395522"/>
                  </a:lnTo>
                  <a:close/>
                </a:path>
              </a:pathLst>
            </a:custGeom>
            <a:solidFill>
              <a:srgbClr val="002E14"/>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5" name="Group 5"/>
          <p:cNvGrpSpPr>
            <a:grpSpLocks noChangeAspect="1"/>
          </p:cNvGrpSpPr>
          <p:nvPr/>
        </p:nvGrpSpPr>
        <p:grpSpPr>
          <a:xfrm>
            <a:off x="12056629" y="0"/>
            <a:ext cx="6231371" cy="10258498"/>
            <a:chOff x="0" y="0"/>
            <a:chExt cx="5672671" cy="9338729"/>
          </a:xfrm>
        </p:grpSpPr>
        <p:sp>
          <p:nvSpPr>
            <p:cNvPr id="6" name="Freeform 6"/>
            <p:cNvSpPr/>
            <p:nvPr/>
          </p:nvSpPr>
          <p:spPr>
            <a:xfrm>
              <a:off x="0" y="0"/>
              <a:ext cx="5672709" cy="9338691"/>
            </a:xfrm>
            <a:custGeom>
              <a:avLst/>
              <a:gdLst/>
              <a:ahLst/>
              <a:cxnLst/>
              <a:rect l="l" t="t" r="r" b="b"/>
              <a:pathLst>
                <a:path w="5672709" h="9338691">
                  <a:moveTo>
                    <a:pt x="1439291" y="0"/>
                  </a:moveTo>
                  <a:lnTo>
                    <a:pt x="1439291" y="127000"/>
                  </a:lnTo>
                  <a:lnTo>
                    <a:pt x="0" y="4402709"/>
                  </a:lnTo>
                  <a:lnTo>
                    <a:pt x="2294509" y="9338691"/>
                  </a:lnTo>
                  <a:lnTo>
                    <a:pt x="5672709" y="9338691"/>
                  </a:lnTo>
                  <a:lnTo>
                    <a:pt x="5672709" y="0"/>
                  </a:lnTo>
                  <a:close/>
                </a:path>
              </a:pathLst>
            </a:custGeom>
            <a:blipFill>
              <a:blip r:embed="rId2"/>
              <a:stretch>
                <a:fillRect l="-21693" r="-21693"/>
              </a:stretch>
            </a:blipFill>
          </p:spPr>
        </p:sp>
      </p:grpSp>
      <p:sp>
        <p:nvSpPr>
          <p:cNvPr id="7" name="TextBox 7"/>
          <p:cNvSpPr txBox="1"/>
          <p:nvPr/>
        </p:nvSpPr>
        <p:spPr>
          <a:xfrm>
            <a:off x="1028700" y="2647348"/>
            <a:ext cx="10063101" cy="3977243"/>
          </a:xfrm>
          <a:prstGeom prst="rect">
            <a:avLst/>
          </a:prstGeom>
        </p:spPr>
        <p:txBody>
          <a:bodyPr lIns="0" tIns="0" rIns="0" bIns="0" rtlCol="0" anchor="t">
            <a:spAutoFit/>
          </a:bodyPr>
          <a:lstStyle/>
          <a:p>
            <a:pPr algn="just">
              <a:lnSpc>
                <a:spcPts val="3945"/>
              </a:lnSpc>
              <a:spcBef>
                <a:spcPct val="0"/>
              </a:spcBef>
            </a:pPr>
            <a:r>
              <a:rPr lang="en-US" sz="2817" dirty="0">
                <a:solidFill>
                  <a:srgbClr val="000000"/>
                </a:solidFill>
                <a:latin typeface="Poppins Medium"/>
              </a:rPr>
              <a:t>Our project centers around the design and implementation of a Variable Frequency Drive (VFD).</a:t>
            </a:r>
          </a:p>
          <a:p>
            <a:pPr algn="just">
              <a:lnSpc>
                <a:spcPts val="3945"/>
              </a:lnSpc>
              <a:spcBef>
                <a:spcPct val="0"/>
              </a:spcBef>
            </a:pPr>
            <a:r>
              <a:rPr lang="en-US" sz="2817" dirty="0">
                <a:solidFill>
                  <a:srgbClr val="000000"/>
                </a:solidFill>
                <a:latin typeface="Poppins Medium"/>
              </a:rPr>
              <a:t> Here In this presentation ,we will see how we have designed the project. The components that we used and what are the functionalities of them. The circuit diagram and finally we will practically  observe the  change of frequency ranging 30 to 55HZ through multimeter.</a:t>
            </a:r>
          </a:p>
        </p:txBody>
      </p:sp>
      <p:grpSp>
        <p:nvGrpSpPr>
          <p:cNvPr id="8" name="Group 8"/>
          <p:cNvGrpSpPr/>
          <p:nvPr/>
        </p:nvGrpSpPr>
        <p:grpSpPr>
          <a:xfrm>
            <a:off x="12428801" y="-128588"/>
            <a:ext cx="2180878" cy="2314575"/>
            <a:chOff x="0" y="0"/>
            <a:chExt cx="574388" cy="609600"/>
          </a:xfrm>
        </p:grpSpPr>
        <p:sp>
          <p:nvSpPr>
            <p:cNvPr id="9" name="Freeform 9"/>
            <p:cNvSpPr/>
            <p:nvPr/>
          </p:nvSpPr>
          <p:spPr>
            <a:xfrm>
              <a:off x="0" y="0"/>
              <a:ext cx="574388" cy="609600"/>
            </a:xfrm>
            <a:custGeom>
              <a:avLst/>
              <a:gdLst/>
              <a:ahLst/>
              <a:cxnLst/>
              <a:rect l="l" t="t" r="r" b="b"/>
              <a:pathLst>
                <a:path w="574388" h="609600">
                  <a:moveTo>
                    <a:pt x="203200" y="0"/>
                  </a:moveTo>
                  <a:lnTo>
                    <a:pt x="574388" y="0"/>
                  </a:lnTo>
                  <a:lnTo>
                    <a:pt x="371188" y="609600"/>
                  </a:lnTo>
                  <a:lnTo>
                    <a:pt x="0" y="609600"/>
                  </a:lnTo>
                  <a:lnTo>
                    <a:pt x="203200" y="0"/>
                  </a:lnTo>
                  <a:close/>
                </a:path>
              </a:pathLst>
            </a:custGeom>
            <a:solidFill>
              <a:srgbClr val="002E14"/>
            </a:solidFill>
          </p:spPr>
        </p:sp>
        <p:sp>
          <p:nvSpPr>
            <p:cNvPr id="10" name="TextBox 10"/>
            <p:cNvSpPr txBox="1"/>
            <p:nvPr/>
          </p:nvSpPr>
          <p:spPr>
            <a:xfrm>
              <a:off x="101600" y="-38100"/>
              <a:ext cx="609600" cy="647700"/>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12428801" y="-91101"/>
            <a:ext cx="1055118" cy="1119801"/>
            <a:chOff x="0" y="0"/>
            <a:chExt cx="574388" cy="609600"/>
          </a:xfrm>
        </p:grpSpPr>
        <p:sp>
          <p:nvSpPr>
            <p:cNvPr id="12" name="Freeform 12"/>
            <p:cNvSpPr/>
            <p:nvPr/>
          </p:nvSpPr>
          <p:spPr>
            <a:xfrm>
              <a:off x="0" y="0"/>
              <a:ext cx="574388" cy="609600"/>
            </a:xfrm>
            <a:custGeom>
              <a:avLst/>
              <a:gdLst/>
              <a:ahLst/>
              <a:cxnLst/>
              <a:rect l="l" t="t" r="r" b="b"/>
              <a:pathLst>
                <a:path w="574388" h="609600">
                  <a:moveTo>
                    <a:pt x="203200" y="0"/>
                  </a:moveTo>
                  <a:lnTo>
                    <a:pt x="574388" y="0"/>
                  </a:lnTo>
                  <a:lnTo>
                    <a:pt x="371188" y="609600"/>
                  </a:lnTo>
                  <a:lnTo>
                    <a:pt x="0" y="609600"/>
                  </a:lnTo>
                  <a:lnTo>
                    <a:pt x="203200" y="0"/>
                  </a:lnTo>
                  <a:close/>
                </a:path>
              </a:pathLst>
            </a:custGeom>
            <a:solidFill>
              <a:srgbClr val="005D28"/>
            </a:solidFill>
          </p:spPr>
        </p:sp>
        <p:sp>
          <p:nvSpPr>
            <p:cNvPr id="13" name="TextBox 13"/>
            <p:cNvSpPr txBox="1"/>
            <p:nvPr/>
          </p:nvSpPr>
          <p:spPr>
            <a:xfrm>
              <a:off x="101600" y="-38100"/>
              <a:ext cx="609600" cy="647700"/>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13483919" y="8514512"/>
            <a:ext cx="1804486" cy="1909271"/>
            <a:chOff x="0" y="0"/>
            <a:chExt cx="406400" cy="429999"/>
          </a:xfrm>
        </p:grpSpPr>
        <p:sp>
          <p:nvSpPr>
            <p:cNvPr id="15" name="Freeform 15"/>
            <p:cNvSpPr/>
            <p:nvPr/>
          </p:nvSpPr>
          <p:spPr>
            <a:xfrm>
              <a:off x="0" y="0"/>
              <a:ext cx="406400" cy="429999"/>
            </a:xfrm>
            <a:custGeom>
              <a:avLst/>
              <a:gdLst/>
              <a:ahLst/>
              <a:cxnLst/>
              <a:rect l="l" t="t" r="r" b="b"/>
              <a:pathLst>
                <a:path w="406400" h="429999">
                  <a:moveTo>
                    <a:pt x="203200" y="0"/>
                  </a:moveTo>
                  <a:lnTo>
                    <a:pt x="0" y="0"/>
                  </a:lnTo>
                  <a:lnTo>
                    <a:pt x="203200" y="429999"/>
                  </a:lnTo>
                  <a:lnTo>
                    <a:pt x="406400" y="429999"/>
                  </a:lnTo>
                  <a:lnTo>
                    <a:pt x="203200" y="0"/>
                  </a:lnTo>
                  <a:close/>
                </a:path>
              </a:pathLst>
            </a:custGeom>
            <a:solidFill>
              <a:srgbClr val="005D28"/>
            </a:solidFill>
          </p:spPr>
        </p:sp>
        <p:sp>
          <p:nvSpPr>
            <p:cNvPr id="16" name="TextBox 16"/>
            <p:cNvSpPr txBox="1"/>
            <p:nvPr/>
          </p:nvSpPr>
          <p:spPr>
            <a:xfrm>
              <a:off x="101600" y="-38100"/>
              <a:ext cx="609600" cy="647700"/>
            </a:xfrm>
            <a:prstGeom prst="rect">
              <a:avLst/>
            </a:prstGeom>
          </p:spPr>
          <p:txBody>
            <a:bodyPr lIns="50800" tIns="50800" rIns="50800" bIns="50800" rtlCol="0" anchor="ctr"/>
            <a:lstStyle/>
            <a:p>
              <a:pPr algn="ctr">
                <a:lnSpc>
                  <a:spcPts val="2659"/>
                </a:lnSpc>
              </a:pPr>
              <a:endParaRPr/>
            </a:p>
          </p:txBody>
        </p:sp>
      </p:grpSp>
      <p:sp>
        <p:nvSpPr>
          <p:cNvPr id="17" name="TextBox 17"/>
          <p:cNvSpPr txBox="1"/>
          <p:nvPr/>
        </p:nvSpPr>
        <p:spPr>
          <a:xfrm>
            <a:off x="1028700" y="1244435"/>
            <a:ext cx="9863962" cy="1028700"/>
          </a:xfrm>
          <a:prstGeom prst="rect">
            <a:avLst/>
          </a:prstGeom>
        </p:spPr>
        <p:txBody>
          <a:bodyPr lIns="0" tIns="0" rIns="0" bIns="0" rtlCol="0" anchor="t">
            <a:spAutoFit/>
          </a:bodyPr>
          <a:lstStyle/>
          <a:p>
            <a:pPr>
              <a:lnSpc>
                <a:spcPts val="7673"/>
              </a:lnSpc>
            </a:pPr>
            <a:r>
              <a:rPr lang="en-US" sz="6394">
                <a:solidFill>
                  <a:srgbClr val="005D28"/>
                </a:solidFill>
                <a:latin typeface="Poppins Ultra-Bold"/>
              </a:rPr>
              <a:t>Introduction</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49000"/>
            </a:blip>
            <a:stretch>
              <a:fillRect t="-9259" b="-9259"/>
            </a:stretch>
          </a:blipFill>
        </p:spPr>
      </p:sp>
      <p:grpSp>
        <p:nvGrpSpPr>
          <p:cNvPr id="3" name="Group 3"/>
          <p:cNvGrpSpPr/>
          <p:nvPr/>
        </p:nvGrpSpPr>
        <p:grpSpPr>
          <a:xfrm rot="484507">
            <a:off x="3226335" y="5171475"/>
            <a:ext cx="1526730" cy="3773036"/>
            <a:chOff x="0" y="0"/>
            <a:chExt cx="328893" cy="812800"/>
          </a:xfrm>
        </p:grpSpPr>
        <p:sp>
          <p:nvSpPr>
            <p:cNvPr id="4" name="Freeform 4"/>
            <p:cNvSpPr/>
            <p:nvPr/>
          </p:nvSpPr>
          <p:spPr>
            <a:xfrm>
              <a:off x="0" y="0"/>
              <a:ext cx="328893" cy="812800"/>
            </a:xfrm>
            <a:custGeom>
              <a:avLst/>
              <a:gdLst/>
              <a:ahLst/>
              <a:cxnLst/>
              <a:rect l="l" t="t" r="r" b="b"/>
              <a:pathLst>
                <a:path w="328893" h="812800">
                  <a:moveTo>
                    <a:pt x="0" y="0"/>
                  </a:moveTo>
                  <a:lnTo>
                    <a:pt x="328893" y="0"/>
                  </a:lnTo>
                  <a:lnTo>
                    <a:pt x="328893" y="812800"/>
                  </a:lnTo>
                  <a:lnTo>
                    <a:pt x="0" y="812800"/>
                  </a:lnTo>
                  <a:close/>
                </a:path>
              </a:pathLst>
            </a:custGeom>
            <a:solidFill>
              <a:srgbClr val="002E14"/>
            </a:solidFill>
          </p:spPr>
        </p:sp>
        <p:sp>
          <p:nvSpPr>
            <p:cNvPr id="5" name="TextBox 5"/>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rot="484507">
            <a:off x="1027785" y="2186987"/>
            <a:ext cx="2177609" cy="5381566"/>
            <a:chOff x="0" y="0"/>
            <a:chExt cx="328893" cy="812800"/>
          </a:xfrm>
        </p:grpSpPr>
        <p:sp>
          <p:nvSpPr>
            <p:cNvPr id="7" name="Freeform 7"/>
            <p:cNvSpPr/>
            <p:nvPr/>
          </p:nvSpPr>
          <p:spPr>
            <a:xfrm>
              <a:off x="0" y="0"/>
              <a:ext cx="328893" cy="812800"/>
            </a:xfrm>
            <a:custGeom>
              <a:avLst/>
              <a:gdLst/>
              <a:ahLst/>
              <a:cxnLst/>
              <a:rect l="l" t="t" r="r" b="b"/>
              <a:pathLst>
                <a:path w="328893" h="812800">
                  <a:moveTo>
                    <a:pt x="0" y="0"/>
                  </a:moveTo>
                  <a:lnTo>
                    <a:pt x="328893" y="0"/>
                  </a:lnTo>
                  <a:lnTo>
                    <a:pt x="328893" y="812800"/>
                  </a:lnTo>
                  <a:lnTo>
                    <a:pt x="0" y="812800"/>
                  </a:lnTo>
                  <a:close/>
                </a:path>
              </a:pathLst>
            </a:custGeom>
            <a:solidFill>
              <a:srgbClr val="005D28"/>
            </a:solidFill>
          </p:spPr>
        </p:sp>
        <p:sp>
          <p:nvSpPr>
            <p:cNvPr id="8" name="TextBox 8"/>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a:off x="5669732" y="8930638"/>
            <a:ext cx="13531518" cy="1800204"/>
            <a:chOff x="0" y="0"/>
            <a:chExt cx="3563857" cy="474128"/>
          </a:xfrm>
        </p:grpSpPr>
        <p:sp>
          <p:nvSpPr>
            <p:cNvPr id="10" name="Freeform 10"/>
            <p:cNvSpPr/>
            <p:nvPr/>
          </p:nvSpPr>
          <p:spPr>
            <a:xfrm>
              <a:off x="0" y="0"/>
              <a:ext cx="3563857" cy="474128"/>
            </a:xfrm>
            <a:custGeom>
              <a:avLst/>
              <a:gdLst/>
              <a:ahLst/>
              <a:cxnLst/>
              <a:rect l="l" t="t" r="r" b="b"/>
              <a:pathLst>
                <a:path w="3563857" h="474128">
                  <a:moveTo>
                    <a:pt x="0" y="0"/>
                  </a:moveTo>
                  <a:lnTo>
                    <a:pt x="3563857" y="0"/>
                  </a:lnTo>
                  <a:lnTo>
                    <a:pt x="3563857" y="474128"/>
                  </a:lnTo>
                  <a:lnTo>
                    <a:pt x="0" y="474128"/>
                  </a:lnTo>
                  <a:close/>
                </a:path>
              </a:pathLst>
            </a:custGeom>
            <a:solidFill>
              <a:srgbClr val="000000"/>
            </a:solidFill>
            <a:ln>
              <a:noFill/>
            </a:ln>
          </p:spPr>
        </p:sp>
        <p:sp>
          <p:nvSpPr>
            <p:cNvPr id="11" name="TextBox 11"/>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12" name="Group 12"/>
          <p:cNvGrpSpPr/>
          <p:nvPr/>
        </p:nvGrpSpPr>
        <p:grpSpPr>
          <a:xfrm rot="-10727714">
            <a:off x="3490224" y="8907034"/>
            <a:ext cx="2308447" cy="2235025"/>
            <a:chOff x="0" y="0"/>
            <a:chExt cx="812800" cy="786948"/>
          </a:xfrm>
        </p:grpSpPr>
        <p:sp>
          <p:nvSpPr>
            <p:cNvPr id="13" name="Freeform 13"/>
            <p:cNvSpPr/>
            <p:nvPr/>
          </p:nvSpPr>
          <p:spPr>
            <a:xfrm>
              <a:off x="0" y="0"/>
              <a:ext cx="812800" cy="786948"/>
            </a:xfrm>
            <a:custGeom>
              <a:avLst/>
              <a:gdLst/>
              <a:ahLst/>
              <a:cxnLst/>
              <a:rect l="l" t="t" r="r" b="b"/>
              <a:pathLst>
                <a:path w="812800" h="786948">
                  <a:moveTo>
                    <a:pt x="406400" y="0"/>
                  </a:moveTo>
                  <a:lnTo>
                    <a:pt x="812800" y="786948"/>
                  </a:lnTo>
                  <a:lnTo>
                    <a:pt x="0" y="786948"/>
                  </a:lnTo>
                  <a:lnTo>
                    <a:pt x="406400" y="0"/>
                  </a:lnTo>
                  <a:close/>
                </a:path>
              </a:pathLst>
            </a:custGeom>
            <a:solidFill>
              <a:srgbClr val="002E14"/>
            </a:solidFill>
          </p:spPr>
        </p:sp>
        <p:sp>
          <p:nvSpPr>
            <p:cNvPr id="14" name="TextBox 14"/>
            <p:cNvSpPr txBox="1"/>
            <p:nvPr/>
          </p:nvSpPr>
          <p:spPr>
            <a:xfrm>
              <a:off x="127000" y="292100"/>
              <a:ext cx="558800" cy="368300"/>
            </a:xfrm>
            <a:prstGeom prst="rect">
              <a:avLst/>
            </a:prstGeom>
          </p:spPr>
          <p:txBody>
            <a:bodyPr lIns="50800" tIns="50800" rIns="50800" bIns="50800" rtlCol="0" anchor="ctr"/>
            <a:lstStyle/>
            <a:p>
              <a:pPr algn="ctr">
                <a:lnSpc>
                  <a:spcPts val="2659"/>
                </a:lnSpc>
              </a:pPr>
              <a:endParaRPr/>
            </a:p>
          </p:txBody>
        </p:sp>
      </p:grpSp>
      <p:grpSp>
        <p:nvGrpSpPr>
          <p:cNvPr id="15" name="Group 15"/>
          <p:cNvGrpSpPr/>
          <p:nvPr/>
        </p:nvGrpSpPr>
        <p:grpSpPr>
          <a:xfrm rot="3892392">
            <a:off x="-6027161" y="4185233"/>
            <a:ext cx="13356476" cy="4945059"/>
            <a:chOff x="0" y="0"/>
            <a:chExt cx="3517755" cy="1302402"/>
          </a:xfrm>
        </p:grpSpPr>
        <p:sp>
          <p:nvSpPr>
            <p:cNvPr id="16" name="Freeform 16"/>
            <p:cNvSpPr/>
            <p:nvPr/>
          </p:nvSpPr>
          <p:spPr>
            <a:xfrm>
              <a:off x="0" y="0"/>
              <a:ext cx="3517755" cy="1302402"/>
            </a:xfrm>
            <a:custGeom>
              <a:avLst/>
              <a:gdLst/>
              <a:ahLst/>
              <a:cxnLst/>
              <a:rect l="l" t="t" r="r" b="b"/>
              <a:pathLst>
                <a:path w="3517755" h="1302402">
                  <a:moveTo>
                    <a:pt x="0" y="0"/>
                  </a:moveTo>
                  <a:lnTo>
                    <a:pt x="3517755" y="0"/>
                  </a:lnTo>
                  <a:lnTo>
                    <a:pt x="3517755" y="1302402"/>
                  </a:lnTo>
                  <a:lnTo>
                    <a:pt x="0" y="1302402"/>
                  </a:lnTo>
                  <a:close/>
                </a:path>
              </a:pathLst>
            </a:custGeom>
            <a:solidFill>
              <a:srgbClr val="000000"/>
            </a:solidFill>
            <a:ln w="352425">
              <a:solidFill>
                <a:srgbClr val="D9D9D9"/>
              </a:solidFill>
            </a:ln>
          </p:spPr>
        </p:sp>
        <p:sp>
          <p:nvSpPr>
            <p:cNvPr id="17" name="TextBox 17"/>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grpSp>
        <p:nvGrpSpPr>
          <p:cNvPr id="18" name="Group 18"/>
          <p:cNvGrpSpPr/>
          <p:nvPr/>
        </p:nvGrpSpPr>
        <p:grpSpPr>
          <a:xfrm rot="-2700000">
            <a:off x="-3060156" y="6166943"/>
            <a:ext cx="9136277" cy="2164270"/>
            <a:chOff x="0" y="0"/>
            <a:chExt cx="2573374" cy="609600"/>
          </a:xfrm>
        </p:grpSpPr>
        <p:sp>
          <p:nvSpPr>
            <p:cNvPr id="19" name="Freeform 19"/>
            <p:cNvSpPr/>
            <p:nvPr/>
          </p:nvSpPr>
          <p:spPr>
            <a:xfrm>
              <a:off x="0" y="0"/>
              <a:ext cx="2573374" cy="609600"/>
            </a:xfrm>
            <a:custGeom>
              <a:avLst/>
              <a:gdLst/>
              <a:ahLst/>
              <a:cxnLst/>
              <a:rect l="l" t="t" r="r" b="b"/>
              <a:pathLst>
                <a:path w="2573374" h="609600">
                  <a:moveTo>
                    <a:pt x="203200" y="0"/>
                  </a:moveTo>
                  <a:lnTo>
                    <a:pt x="2573374" y="0"/>
                  </a:lnTo>
                  <a:lnTo>
                    <a:pt x="2370174" y="609600"/>
                  </a:lnTo>
                  <a:lnTo>
                    <a:pt x="0" y="609600"/>
                  </a:lnTo>
                  <a:lnTo>
                    <a:pt x="203200" y="0"/>
                  </a:lnTo>
                  <a:close/>
                </a:path>
              </a:pathLst>
            </a:custGeom>
            <a:solidFill>
              <a:srgbClr val="03AF3D"/>
            </a:solidFill>
          </p:spPr>
        </p:sp>
        <p:sp>
          <p:nvSpPr>
            <p:cNvPr id="20" name="TextBox 20"/>
            <p:cNvSpPr txBox="1"/>
            <p:nvPr/>
          </p:nvSpPr>
          <p:spPr>
            <a:xfrm>
              <a:off x="101600" y="-38100"/>
              <a:ext cx="609600" cy="647700"/>
            </a:xfrm>
            <a:prstGeom prst="rect">
              <a:avLst/>
            </a:prstGeom>
          </p:spPr>
          <p:txBody>
            <a:bodyPr lIns="50800" tIns="50800" rIns="50800" bIns="50800" rtlCol="0" anchor="ctr"/>
            <a:lstStyle/>
            <a:p>
              <a:pPr algn="ctr">
                <a:lnSpc>
                  <a:spcPts val="2659"/>
                </a:lnSpc>
              </a:pPr>
              <a:endParaRPr/>
            </a:p>
          </p:txBody>
        </p:sp>
      </p:grpSp>
      <p:grpSp>
        <p:nvGrpSpPr>
          <p:cNvPr id="21" name="Group 21"/>
          <p:cNvGrpSpPr/>
          <p:nvPr/>
        </p:nvGrpSpPr>
        <p:grpSpPr>
          <a:xfrm rot="-2700000">
            <a:off x="-4108106" y="2660710"/>
            <a:ext cx="8628344" cy="2532118"/>
            <a:chOff x="0" y="0"/>
            <a:chExt cx="2077249" cy="609600"/>
          </a:xfrm>
        </p:grpSpPr>
        <p:sp>
          <p:nvSpPr>
            <p:cNvPr id="22" name="Freeform 22"/>
            <p:cNvSpPr/>
            <p:nvPr/>
          </p:nvSpPr>
          <p:spPr>
            <a:xfrm>
              <a:off x="0" y="0"/>
              <a:ext cx="2077249" cy="609600"/>
            </a:xfrm>
            <a:custGeom>
              <a:avLst/>
              <a:gdLst/>
              <a:ahLst/>
              <a:cxnLst/>
              <a:rect l="l" t="t" r="r" b="b"/>
              <a:pathLst>
                <a:path w="2077249" h="609600">
                  <a:moveTo>
                    <a:pt x="203200" y="0"/>
                  </a:moveTo>
                  <a:lnTo>
                    <a:pt x="2077249" y="0"/>
                  </a:lnTo>
                  <a:lnTo>
                    <a:pt x="1874049" y="609600"/>
                  </a:lnTo>
                  <a:lnTo>
                    <a:pt x="0" y="609600"/>
                  </a:lnTo>
                  <a:lnTo>
                    <a:pt x="203200" y="0"/>
                  </a:lnTo>
                  <a:close/>
                </a:path>
              </a:pathLst>
            </a:custGeom>
            <a:solidFill>
              <a:srgbClr val="008037"/>
            </a:solidFill>
          </p:spPr>
        </p:sp>
        <p:sp>
          <p:nvSpPr>
            <p:cNvPr id="23" name="TextBox 23"/>
            <p:cNvSpPr txBox="1"/>
            <p:nvPr/>
          </p:nvSpPr>
          <p:spPr>
            <a:xfrm>
              <a:off x="101600" y="-38100"/>
              <a:ext cx="609600" cy="647700"/>
            </a:xfrm>
            <a:prstGeom prst="rect">
              <a:avLst/>
            </a:prstGeom>
          </p:spPr>
          <p:txBody>
            <a:bodyPr lIns="50800" tIns="50800" rIns="50800" bIns="50800" rtlCol="0" anchor="ctr"/>
            <a:lstStyle/>
            <a:p>
              <a:pPr algn="ctr">
                <a:lnSpc>
                  <a:spcPts val="2659"/>
                </a:lnSpc>
              </a:pPr>
              <a:endParaRPr/>
            </a:p>
          </p:txBody>
        </p:sp>
      </p:grpSp>
      <p:grpSp>
        <p:nvGrpSpPr>
          <p:cNvPr id="24" name="Group 24"/>
          <p:cNvGrpSpPr/>
          <p:nvPr/>
        </p:nvGrpSpPr>
        <p:grpSpPr>
          <a:xfrm>
            <a:off x="4856201" y="8930638"/>
            <a:ext cx="1889514" cy="1784712"/>
            <a:chOff x="0" y="0"/>
            <a:chExt cx="812800" cy="767718"/>
          </a:xfrm>
        </p:grpSpPr>
        <p:sp>
          <p:nvSpPr>
            <p:cNvPr id="25" name="Freeform 25"/>
            <p:cNvSpPr/>
            <p:nvPr/>
          </p:nvSpPr>
          <p:spPr>
            <a:xfrm>
              <a:off x="0" y="0"/>
              <a:ext cx="812800" cy="767718"/>
            </a:xfrm>
            <a:custGeom>
              <a:avLst/>
              <a:gdLst/>
              <a:ahLst/>
              <a:cxnLst/>
              <a:rect l="l" t="t" r="r" b="b"/>
              <a:pathLst>
                <a:path w="812800" h="767718">
                  <a:moveTo>
                    <a:pt x="406400" y="0"/>
                  </a:moveTo>
                  <a:lnTo>
                    <a:pt x="812800" y="767718"/>
                  </a:lnTo>
                  <a:lnTo>
                    <a:pt x="0" y="767718"/>
                  </a:lnTo>
                  <a:lnTo>
                    <a:pt x="406400" y="0"/>
                  </a:lnTo>
                  <a:close/>
                </a:path>
              </a:pathLst>
            </a:custGeom>
            <a:solidFill>
              <a:srgbClr val="005D28"/>
            </a:solidFill>
          </p:spPr>
        </p:sp>
        <p:sp>
          <p:nvSpPr>
            <p:cNvPr id="26" name="TextBox 26"/>
            <p:cNvSpPr txBox="1"/>
            <p:nvPr/>
          </p:nvSpPr>
          <p:spPr>
            <a:xfrm>
              <a:off x="127000" y="292100"/>
              <a:ext cx="558800" cy="368300"/>
            </a:xfrm>
            <a:prstGeom prst="rect">
              <a:avLst/>
            </a:prstGeom>
          </p:spPr>
          <p:txBody>
            <a:bodyPr lIns="50800" tIns="50800" rIns="50800" bIns="50800" rtlCol="0" anchor="ctr"/>
            <a:lstStyle/>
            <a:p>
              <a:pPr algn="ctr">
                <a:lnSpc>
                  <a:spcPts val="2659"/>
                </a:lnSpc>
              </a:pPr>
              <a:endParaRPr/>
            </a:p>
          </p:txBody>
        </p:sp>
      </p:grpSp>
      <p:sp>
        <p:nvSpPr>
          <p:cNvPr id="27" name="Freeform 27"/>
          <p:cNvSpPr/>
          <p:nvPr/>
        </p:nvSpPr>
        <p:spPr>
          <a:xfrm>
            <a:off x="16113605" y="9443927"/>
            <a:ext cx="564289" cy="564289"/>
          </a:xfrm>
          <a:custGeom>
            <a:avLst/>
            <a:gdLst/>
            <a:ahLst/>
            <a:cxnLst/>
            <a:rect l="l" t="t" r="r" b="b"/>
            <a:pathLst>
              <a:path w="564289" h="564289">
                <a:moveTo>
                  <a:pt x="0" y="0"/>
                </a:moveTo>
                <a:lnTo>
                  <a:pt x="564289" y="0"/>
                </a:lnTo>
                <a:lnTo>
                  <a:pt x="564289" y="564289"/>
                </a:lnTo>
                <a:lnTo>
                  <a:pt x="0" y="56428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8" name="TextBox 28"/>
          <p:cNvSpPr txBox="1"/>
          <p:nvPr/>
        </p:nvSpPr>
        <p:spPr>
          <a:xfrm>
            <a:off x="11316002" y="9491453"/>
            <a:ext cx="4688175" cy="402561"/>
          </a:xfrm>
          <a:prstGeom prst="rect">
            <a:avLst/>
          </a:prstGeom>
        </p:spPr>
        <p:txBody>
          <a:bodyPr lIns="0" tIns="0" rIns="0" bIns="0" rtlCol="0" anchor="t">
            <a:spAutoFit/>
          </a:bodyPr>
          <a:lstStyle/>
          <a:p>
            <a:pPr algn="r">
              <a:lnSpc>
                <a:spcPts val="3133"/>
              </a:lnSpc>
              <a:spcBef>
                <a:spcPct val="0"/>
              </a:spcBef>
            </a:pPr>
            <a:r>
              <a:rPr lang="en-US" sz="2238">
                <a:solidFill>
                  <a:srgbClr val="FFFFFF"/>
                </a:solidFill>
                <a:latin typeface="Poppins Medium"/>
              </a:rPr>
              <a:t>www.aust.edu</a:t>
            </a:r>
          </a:p>
        </p:txBody>
      </p:sp>
      <p:grpSp>
        <p:nvGrpSpPr>
          <p:cNvPr id="29" name="Group 29"/>
          <p:cNvGrpSpPr/>
          <p:nvPr/>
        </p:nvGrpSpPr>
        <p:grpSpPr>
          <a:xfrm>
            <a:off x="7345390" y="5622437"/>
            <a:ext cx="11459875" cy="841689"/>
            <a:chOff x="0" y="0"/>
            <a:chExt cx="6417327" cy="471331"/>
          </a:xfrm>
        </p:grpSpPr>
        <p:sp>
          <p:nvSpPr>
            <p:cNvPr id="30" name="Freeform 30"/>
            <p:cNvSpPr/>
            <p:nvPr/>
          </p:nvSpPr>
          <p:spPr>
            <a:xfrm>
              <a:off x="0" y="0"/>
              <a:ext cx="6417327" cy="471331"/>
            </a:xfrm>
            <a:custGeom>
              <a:avLst/>
              <a:gdLst/>
              <a:ahLst/>
              <a:cxnLst/>
              <a:rect l="l" t="t" r="r" b="b"/>
              <a:pathLst>
                <a:path w="6417327" h="471331">
                  <a:moveTo>
                    <a:pt x="6214127" y="0"/>
                  </a:moveTo>
                  <a:lnTo>
                    <a:pt x="0" y="0"/>
                  </a:lnTo>
                  <a:lnTo>
                    <a:pt x="203200" y="471331"/>
                  </a:lnTo>
                  <a:lnTo>
                    <a:pt x="6417327" y="471331"/>
                  </a:lnTo>
                  <a:lnTo>
                    <a:pt x="6214127" y="0"/>
                  </a:lnTo>
                  <a:close/>
                </a:path>
              </a:pathLst>
            </a:custGeom>
            <a:solidFill>
              <a:srgbClr val="008037"/>
            </a:solidFill>
          </p:spPr>
        </p:sp>
        <p:sp>
          <p:nvSpPr>
            <p:cNvPr id="31" name="TextBox 31"/>
            <p:cNvSpPr txBox="1"/>
            <p:nvPr/>
          </p:nvSpPr>
          <p:spPr>
            <a:xfrm>
              <a:off x="101600" y="-38100"/>
              <a:ext cx="609600" cy="647700"/>
            </a:xfrm>
            <a:prstGeom prst="rect">
              <a:avLst/>
            </a:prstGeom>
          </p:spPr>
          <p:txBody>
            <a:bodyPr lIns="50800" tIns="50800" rIns="50800" bIns="50800" rtlCol="0" anchor="ctr"/>
            <a:lstStyle/>
            <a:p>
              <a:pPr algn="ctr">
                <a:lnSpc>
                  <a:spcPts val="2659"/>
                </a:lnSpc>
              </a:pPr>
              <a:endParaRPr/>
            </a:p>
          </p:txBody>
        </p:sp>
      </p:grpSp>
      <p:sp>
        <p:nvSpPr>
          <p:cNvPr id="32" name="TextBox 32"/>
          <p:cNvSpPr txBox="1"/>
          <p:nvPr/>
        </p:nvSpPr>
        <p:spPr>
          <a:xfrm>
            <a:off x="5671659" y="2423814"/>
            <a:ext cx="11006235" cy="2486461"/>
          </a:xfrm>
          <a:prstGeom prst="rect">
            <a:avLst/>
          </a:prstGeom>
        </p:spPr>
        <p:txBody>
          <a:bodyPr lIns="0" tIns="0" rIns="0" bIns="0" rtlCol="0" anchor="t">
            <a:spAutoFit/>
          </a:bodyPr>
          <a:lstStyle/>
          <a:p>
            <a:pPr algn="r">
              <a:lnSpc>
                <a:spcPts val="19269"/>
              </a:lnSpc>
              <a:spcBef>
                <a:spcPct val="0"/>
              </a:spcBef>
            </a:pPr>
            <a:r>
              <a:rPr lang="en-US" sz="13763">
                <a:solidFill>
                  <a:srgbClr val="008037"/>
                </a:solidFill>
                <a:latin typeface="Poppins Ultra-Bold"/>
              </a:rPr>
              <a:t>Thank You</a:t>
            </a:r>
          </a:p>
        </p:txBody>
      </p:sp>
      <p:sp>
        <p:nvSpPr>
          <p:cNvPr id="33" name="TextBox 33"/>
          <p:cNvSpPr txBox="1"/>
          <p:nvPr/>
        </p:nvSpPr>
        <p:spPr>
          <a:xfrm>
            <a:off x="7939591" y="5659773"/>
            <a:ext cx="8738303" cy="655890"/>
          </a:xfrm>
          <a:prstGeom prst="rect">
            <a:avLst/>
          </a:prstGeom>
        </p:spPr>
        <p:txBody>
          <a:bodyPr lIns="0" tIns="0" rIns="0" bIns="0" rtlCol="0" anchor="t">
            <a:spAutoFit/>
          </a:bodyPr>
          <a:lstStyle/>
          <a:p>
            <a:pPr algn="r">
              <a:lnSpc>
                <a:spcPts val="5106"/>
              </a:lnSpc>
            </a:pPr>
            <a:r>
              <a:rPr lang="en-US" sz="3621" spc="1484">
                <a:solidFill>
                  <a:srgbClr val="FFFFFF"/>
                </a:solidFill>
                <a:latin typeface="Poppins Medium"/>
              </a:rPr>
              <a:t>For Your Attention</a:t>
            </a:r>
          </a:p>
        </p:txBody>
      </p:sp>
      <p:sp>
        <p:nvSpPr>
          <p:cNvPr id="34" name="Freeform 34"/>
          <p:cNvSpPr/>
          <p:nvPr/>
        </p:nvSpPr>
        <p:spPr>
          <a:xfrm>
            <a:off x="15973597" y="1078309"/>
            <a:ext cx="982412" cy="982412"/>
          </a:xfrm>
          <a:custGeom>
            <a:avLst/>
            <a:gdLst/>
            <a:ahLst/>
            <a:cxnLst/>
            <a:rect l="l" t="t" r="r" b="b"/>
            <a:pathLst>
              <a:path w="982412" h="982412">
                <a:moveTo>
                  <a:pt x="0" y="0"/>
                </a:moveTo>
                <a:lnTo>
                  <a:pt x="982413" y="0"/>
                </a:lnTo>
                <a:lnTo>
                  <a:pt x="982413" y="982412"/>
                </a:lnTo>
                <a:lnTo>
                  <a:pt x="0" y="982412"/>
                </a:lnTo>
                <a:lnTo>
                  <a:pt x="0" y="0"/>
                </a:lnTo>
                <a:close/>
              </a:path>
            </a:pathLst>
          </a:custGeom>
          <a:blipFill>
            <a:blip r:embed="rId5"/>
            <a:stretch>
              <a:fillRect/>
            </a:stretch>
          </a:blipFill>
        </p:spPr>
      </p:sp>
      <p:sp>
        <p:nvSpPr>
          <p:cNvPr id="35" name="TextBox 35"/>
          <p:cNvSpPr txBox="1"/>
          <p:nvPr/>
        </p:nvSpPr>
        <p:spPr>
          <a:xfrm>
            <a:off x="5286505" y="1276296"/>
            <a:ext cx="10539818" cy="509966"/>
          </a:xfrm>
          <a:prstGeom prst="rect">
            <a:avLst/>
          </a:prstGeom>
        </p:spPr>
        <p:txBody>
          <a:bodyPr lIns="0" tIns="0" rIns="0" bIns="0" rtlCol="0" anchor="t">
            <a:spAutoFit/>
          </a:bodyPr>
          <a:lstStyle/>
          <a:p>
            <a:pPr algn="r">
              <a:lnSpc>
                <a:spcPts val="3916"/>
              </a:lnSpc>
              <a:spcBef>
                <a:spcPct val="0"/>
              </a:spcBef>
            </a:pPr>
            <a:r>
              <a:rPr lang="en-US" sz="2797">
                <a:solidFill>
                  <a:srgbClr val="000000"/>
                </a:solidFill>
                <a:latin typeface="Poppins Medium"/>
              </a:rPr>
              <a:t>Ahsanullah University of Science and Technology</a:t>
            </a: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grpSp>
        <p:nvGrpSpPr>
          <p:cNvPr id="2" name="Group 2"/>
          <p:cNvGrpSpPr/>
          <p:nvPr/>
        </p:nvGrpSpPr>
        <p:grpSpPr>
          <a:xfrm>
            <a:off x="707465" y="2677184"/>
            <a:ext cx="1534796" cy="1785945"/>
            <a:chOff x="0" y="0"/>
            <a:chExt cx="698500" cy="812800"/>
          </a:xfrm>
        </p:grpSpPr>
        <p:sp>
          <p:nvSpPr>
            <p:cNvPr id="3" name="Freeform 3"/>
            <p:cNvSpPr/>
            <p:nvPr/>
          </p:nvSpPr>
          <p:spPr>
            <a:xfrm>
              <a:off x="0" y="0"/>
              <a:ext cx="698500" cy="812800"/>
            </a:xfrm>
            <a:custGeom>
              <a:avLst/>
              <a:gdLst/>
              <a:ahLst/>
              <a:cxnLst/>
              <a:rect l="l" t="t" r="r" b="b"/>
              <a:pathLst>
                <a:path w="698500" h="812800">
                  <a:moveTo>
                    <a:pt x="349250" y="0"/>
                  </a:moveTo>
                  <a:lnTo>
                    <a:pt x="698500" y="203200"/>
                  </a:lnTo>
                  <a:lnTo>
                    <a:pt x="698500" y="609600"/>
                  </a:lnTo>
                  <a:lnTo>
                    <a:pt x="349250" y="812800"/>
                  </a:lnTo>
                  <a:lnTo>
                    <a:pt x="0" y="609600"/>
                  </a:lnTo>
                  <a:lnTo>
                    <a:pt x="0" y="203200"/>
                  </a:lnTo>
                  <a:lnTo>
                    <a:pt x="349250" y="0"/>
                  </a:lnTo>
                  <a:close/>
                </a:path>
              </a:pathLst>
            </a:custGeom>
            <a:solidFill>
              <a:srgbClr val="008037"/>
            </a:solidFill>
          </p:spPr>
        </p:sp>
        <p:sp>
          <p:nvSpPr>
            <p:cNvPr id="4" name="TextBox 4"/>
            <p:cNvSpPr txBox="1"/>
            <p:nvPr/>
          </p:nvSpPr>
          <p:spPr>
            <a:xfrm>
              <a:off x="0" y="101600"/>
              <a:ext cx="698500" cy="57150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707465" y="5018546"/>
            <a:ext cx="1534796" cy="1785945"/>
            <a:chOff x="0" y="0"/>
            <a:chExt cx="698500" cy="812800"/>
          </a:xfrm>
        </p:grpSpPr>
        <p:sp>
          <p:nvSpPr>
            <p:cNvPr id="6" name="Freeform 6"/>
            <p:cNvSpPr/>
            <p:nvPr/>
          </p:nvSpPr>
          <p:spPr>
            <a:xfrm>
              <a:off x="0" y="0"/>
              <a:ext cx="698500" cy="812800"/>
            </a:xfrm>
            <a:custGeom>
              <a:avLst/>
              <a:gdLst/>
              <a:ahLst/>
              <a:cxnLst/>
              <a:rect l="l" t="t" r="r" b="b"/>
              <a:pathLst>
                <a:path w="698500" h="812800">
                  <a:moveTo>
                    <a:pt x="349250" y="0"/>
                  </a:moveTo>
                  <a:lnTo>
                    <a:pt x="698500" y="203200"/>
                  </a:lnTo>
                  <a:lnTo>
                    <a:pt x="698500" y="609600"/>
                  </a:lnTo>
                  <a:lnTo>
                    <a:pt x="349250" y="812800"/>
                  </a:lnTo>
                  <a:lnTo>
                    <a:pt x="0" y="609600"/>
                  </a:lnTo>
                  <a:lnTo>
                    <a:pt x="0" y="203200"/>
                  </a:lnTo>
                  <a:lnTo>
                    <a:pt x="349250" y="0"/>
                  </a:lnTo>
                  <a:close/>
                </a:path>
              </a:pathLst>
            </a:custGeom>
            <a:solidFill>
              <a:srgbClr val="008037"/>
            </a:solidFill>
          </p:spPr>
        </p:sp>
        <p:sp>
          <p:nvSpPr>
            <p:cNvPr id="7" name="TextBox 7"/>
            <p:cNvSpPr txBox="1"/>
            <p:nvPr/>
          </p:nvSpPr>
          <p:spPr>
            <a:xfrm>
              <a:off x="0" y="101600"/>
              <a:ext cx="698500" cy="57150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0129554" y="2719937"/>
            <a:ext cx="1534796" cy="1785945"/>
            <a:chOff x="0" y="0"/>
            <a:chExt cx="698500" cy="812800"/>
          </a:xfrm>
        </p:grpSpPr>
        <p:sp>
          <p:nvSpPr>
            <p:cNvPr id="9" name="Freeform 9"/>
            <p:cNvSpPr/>
            <p:nvPr/>
          </p:nvSpPr>
          <p:spPr>
            <a:xfrm>
              <a:off x="0" y="0"/>
              <a:ext cx="698500" cy="812800"/>
            </a:xfrm>
            <a:custGeom>
              <a:avLst/>
              <a:gdLst/>
              <a:ahLst/>
              <a:cxnLst/>
              <a:rect l="l" t="t" r="r" b="b"/>
              <a:pathLst>
                <a:path w="698500" h="812800">
                  <a:moveTo>
                    <a:pt x="349250" y="0"/>
                  </a:moveTo>
                  <a:lnTo>
                    <a:pt x="698500" y="203200"/>
                  </a:lnTo>
                  <a:lnTo>
                    <a:pt x="698500" y="609600"/>
                  </a:lnTo>
                  <a:lnTo>
                    <a:pt x="349250" y="812800"/>
                  </a:lnTo>
                  <a:lnTo>
                    <a:pt x="0" y="609600"/>
                  </a:lnTo>
                  <a:lnTo>
                    <a:pt x="0" y="203200"/>
                  </a:lnTo>
                  <a:lnTo>
                    <a:pt x="349250" y="0"/>
                  </a:lnTo>
                  <a:close/>
                </a:path>
              </a:pathLst>
            </a:custGeom>
            <a:solidFill>
              <a:srgbClr val="008037"/>
            </a:solidFill>
          </p:spPr>
        </p:sp>
        <p:sp>
          <p:nvSpPr>
            <p:cNvPr id="10" name="TextBox 10"/>
            <p:cNvSpPr txBox="1"/>
            <p:nvPr/>
          </p:nvSpPr>
          <p:spPr>
            <a:xfrm>
              <a:off x="0" y="101600"/>
              <a:ext cx="698500" cy="571500"/>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10129554" y="5061300"/>
            <a:ext cx="1534796" cy="1785945"/>
            <a:chOff x="0" y="0"/>
            <a:chExt cx="698500" cy="812800"/>
          </a:xfrm>
        </p:grpSpPr>
        <p:sp>
          <p:nvSpPr>
            <p:cNvPr id="12" name="Freeform 12"/>
            <p:cNvSpPr/>
            <p:nvPr/>
          </p:nvSpPr>
          <p:spPr>
            <a:xfrm>
              <a:off x="0" y="0"/>
              <a:ext cx="698500" cy="812800"/>
            </a:xfrm>
            <a:custGeom>
              <a:avLst/>
              <a:gdLst/>
              <a:ahLst/>
              <a:cxnLst/>
              <a:rect l="l" t="t" r="r" b="b"/>
              <a:pathLst>
                <a:path w="698500" h="812800">
                  <a:moveTo>
                    <a:pt x="349250" y="0"/>
                  </a:moveTo>
                  <a:lnTo>
                    <a:pt x="698500" y="203200"/>
                  </a:lnTo>
                  <a:lnTo>
                    <a:pt x="698500" y="609600"/>
                  </a:lnTo>
                  <a:lnTo>
                    <a:pt x="349250" y="812800"/>
                  </a:lnTo>
                  <a:lnTo>
                    <a:pt x="0" y="609600"/>
                  </a:lnTo>
                  <a:lnTo>
                    <a:pt x="0" y="203200"/>
                  </a:lnTo>
                  <a:lnTo>
                    <a:pt x="349250" y="0"/>
                  </a:lnTo>
                  <a:close/>
                </a:path>
              </a:pathLst>
            </a:custGeom>
            <a:solidFill>
              <a:srgbClr val="008037"/>
            </a:solidFill>
          </p:spPr>
        </p:sp>
        <p:sp>
          <p:nvSpPr>
            <p:cNvPr id="13" name="TextBox 13"/>
            <p:cNvSpPr txBox="1"/>
            <p:nvPr/>
          </p:nvSpPr>
          <p:spPr>
            <a:xfrm>
              <a:off x="0" y="101600"/>
              <a:ext cx="698500" cy="571500"/>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5272057" y="7547240"/>
            <a:ext cx="1534796" cy="1785945"/>
            <a:chOff x="0" y="0"/>
            <a:chExt cx="698500" cy="812800"/>
          </a:xfrm>
        </p:grpSpPr>
        <p:sp>
          <p:nvSpPr>
            <p:cNvPr id="15" name="Freeform 15"/>
            <p:cNvSpPr/>
            <p:nvPr/>
          </p:nvSpPr>
          <p:spPr>
            <a:xfrm>
              <a:off x="0" y="0"/>
              <a:ext cx="698500" cy="812800"/>
            </a:xfrm>
            <a:custGeom>
              <a:avLst/>
              <a:gdLst/>
              <a:ahLst/>
              <a:cxnLst/>
              <a:rect l="l" t="t" r="r" b="b"/>
              <a:pathLst>
                <a:path w="698500" h="812800">
                  <a:moveTo>
                    <a:pt x="349250" y="0"/>
                  </a:moveTo>
                  <a:lnTo>
                    <a:pt x="698500" y="203200"/>
                  </a:lnTo>
                  <a:lnTo>
                    <a:pt x="698500" y="609600"/>
                  </a:lnTo>
                  <a:lnTo>
                    <a:pt x="349250" y="812800"/>
                  </a:lnTo>
                  <a:lnTo>
                    <a:pt x="0" y="609600"/>
                  </a:lnTo>
                  <a:lnTo>
                    <a:pt x="0" y="203200"/>
                  </a:lnTo>
                  <a:lnTo>
                    <a:pt x="349250" y="0"/>
                  </a:lnTo>
                  <a:close/>
                </a:path>
              </a:pathLst>
            </a:custGeom>
            <a:solidFill>
              <a:srgbClr val="008037"/>
            </a:solidFill>
          </p:spPr>
        </p:sp>
        <p:sp>
          <p:nvSpPr>
            <p:cNvPr id="16" name="TextBox 16"/>
            <p:cNvSpPr txBox="1"/>
            <p:nvPr/>
          </p:nvSpPr>
          <p:spPr>
            <a:xfrm>
              <a:off x="0" y="101600"/>
              <a:ext cx="698500" cy="571500"/>
            </a:xfrm>
            <a:prstGeom prst="rect">
              <a:avLst/>
            </a:prstGeom>
          </p:spPr>
          <p:txBody>
            <a:bodyPr lIns="50800" tIns="50800" rIns="50800" bIns="50800" rtlCol="0" anchor="ctr"/>
            <a:lstStyle/>
            <a:p>
              <a:pPr algn="ctr">
                <a:lnSpc>
                  <a:spcPts val="2659"/>
                </a:lnSpc>
              </a:pPr>
              <a:endParaRPr/>
            </a:p>
          </p:txBody>
        </p:sp>
      </p:grpSp>
      <p:grpSp>
        <p:nvGrpSpPr>
          <p:cNvPr id="17" name="Group 17"/>
          <p:cNvGrpSpPr/>
          <p:nvPr/>
        </p:nvGrpSpPr>
        <p:grpSpPr>
          <a:xfrm rot="-372660">
            <a:off x="16881868" y="8728559"/>
            <a:ext cx="607380" cy="1501029"/>
            <a:chOff x="0" y="0"/>
            <a:chExt cx="328893" cy="812800"/>
          </a:xfrm>
        </p:grpSpPr>
        <p:sp>
          <p:nvSpPr>
            <p:cNvPr id="18" name="Freeform 18"/>
            <p:cNvSpPr/>
            <p:nvPr/>
          </p:nvSpPr>
          <p:spPr>
            <a:xfrm>
              <a:off x="0" y="0"/>
              <a:ext cx="328893" cy="812800"/>
            </a:xfrm>
            <a:custGeom>
              <a:avLst/>
              <a:gdLst/>
              <a:ahLst/>
              <a:cxnLst/>
              <a:rect l="l" t="t" r="r" b="b"/>
              <a:pathLst>
                <a:path w="328893" h="812800">
                  <a:moveTo>
                    <a:pt x="0" y="0"/>
                  </a:moveTo>
                  <a:lnTo>
                    <a:pt x="328893" y="0"/>
                  </a:lnTo>
                  <a:lnTo>
                    <a:pt x="328893" y="812800"/>
                  </a:lnTo>
                  <a:lnTo>
                    <a:pt x="0" y="812800"/>
                  </a:lnTo>
                  <a:close/>
                </a:path>
              </a:pathLst>
            </a:custGeom>
            <a:solidFill>
              <a:srgbClr val="002E14"/>
            </a:solidFill>
          </p:spPr>
        </p:sp>
        <p:sp>
          <p:nvSpPr>
            <p:cNvPr id="19" name="TextBox 19"/>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20" name="Group 20"/>
          <p:cNvGrpSpPr/>
          <p:nvPr/>
        </p:nvGrpSpPr>
        <p:grpSpPr>
          <a:xfrm rot="-372660">
            <a:off x="17198436" y="7318520"/>
            <a:ext cx="866319" cy="2140951"/>
            <a:chOff x="0" y="0"/>
            <a:chExt cx="328893" cy="812800"/>
          </a:xfrm>
        </p:grpSpPr>
        <p:sp>
          <p:nvSpPr>
            <p:cNvPr id="21" name="Freeform 21"/>
            <p:cNvSpPr/>
            <p:nvPr/>
          </p:nvSpPr>
          <p:spPr>
            <a:xfrm>
              <a:off x="0" y="0"/>
              <a:ext cx="328893" cy="812800"/>
            </a:xfrm>
            <a:custGeom>
              <a:avLst/>
              <a:gdLst/>
              <a:ahLst/>
              <a:cxnLst/>
              <a:rect l="l" t="t" r="r" b="b"/>
              <a:pathLst>
                <a:path w="328893" h="812800">
                  <a:moveTo>
                    <a:pt x="0" y="0"/>
                  </a:moveTo>
                  <a:lnTo>
                    <a:pt x="328893" y="0"/>
                  </a:lnTo>
                  <a:lnTo>
                    <a:pt x="328893" y="812800"/>
                  </a:lnTo>
                  <a:lnTo>
                    <a:pt x="0" y="812800"/>
                  </a:lnTo>
                  <a:close/>
                </a:path>
              </a:pathLst>
            </a:custGeom>
            <a:solidFill>
              <a:srgbClr val="005D28"/>
            </a:solidFill>
          </p:spPr>
        </p:sp>
        <p:sp>
          <p:nvSpPr>
            <p:cNvPr id="22" name="TextBox 22"/>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23" name="Group 23"/>
          <p:cNvGrpSpPr/>
          <p:nvPr/>
        </p:nvGrpSpPr>
        <p:grpSpPr>
          <a:xfrm rot="-3997370">
            <a:off x="15545186" y="8599323"/>
            <a:ext cx="5313614" cy="1967296"/>
            <a:chOff x="0" y="0"/>
            <a:chExt cx="3517755" cy="1302402"/>
          </a:xfrm>
        </p:grpSpPr>
        <p:sp>
          <p:nvSpPr>
            <p:cNvPr id="24" name="Freeform 24"/>
            <p:cNvSpPr/>
            <p:nvPr/>
          </p:nvSpPr>
          <p:spPr>
            <a:xfrm>
              <a:off x="0" y="0"/>
              <a:ext cx="3517755" cy="1302402"/>
            </a:xfrm>
            <a:custGeom>
              <a:avLst/>
              <a:gdLst/>
              <a:ahLst/>
              <a:cxnLst/>
              <a:rect l="l" t="t" r="r" b="b"/>
              <a:pathLst>
                <a:path w="3517755" h="1302402">
                  <a:moveTo>
                    <a:pt x="0" y="0"/>
                  </a:moveTo>
                  <a:lnTo>
                    <a:pt x="3517755" y="0"/>
                  </a:lnTo>
                  <a:lnTo>
                    <a:pt x="3517755" y="1302402"/>
                  </a:lnTo>
                  <a:lnTo>
                    <a:pt x="0" y="1302402"/>
                  </a:lnTo>
                  <a:close/>
                </a:path>
              </a:pathLst>
            </a:custGeom>
            <a:solidFill>
              <a:srgbClr val="000000"/>
            </a:solidFill>
            <a:ln w="352425">
              <a:solidFill>
                <a:srgbClr val="D9D9D9"/>
              </a:solidFill>
            </a:ln>
          </p:spPr>
        </p:sp>
        <p:sp>
          <p:nvSpPr>
            <p:cNvPr id="25" name="TextBox 25"/>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grpSp>
        <p:nvGrpSpPr>
          <p:cNvPr id="26" name="Group 26"/>
          <p:cNvGrpSpPr/>
          <p:nvPr/>
        </p:nvGrpSpPr>
        <p:grpSpPr>
          <a:xfrm rot="-1344660">
            <a:off x="17348509" y="8306621"/>
            <a:ext cx="1738369" cy="3221259"/>
            <a:chOff x="0" y="0"/>
            <a:chExt cx="406400" cy="753073"/>
          </a:xfrm>
        </p:grpSpPr>
        <p:sp>
          <p:nvSpPr>
            <p:cNvPr id="27" name="Freeform 27"/>
            <p:cNvSpPr/>
            <p:nvPr/>
          </p:nvSpPr>
          <p:spPr>
            <a:xfrm>
              <a:off x="0" y="0"/>
              <a:ext cx="406400" cy="753073"/>
            </a:xfrm>
            <a:custGeom>
              <a:avLst/>
              <a:gdLst/>
              <a:ahLst/>
              <a:cxnLst/>
              <a:rect l="l" t="t" r="r" b="b"/>
              <a:pathLst>
                <a:path w="406400" h="753073">
                  <a:moveTo>
                    <a:pt x="203200" y="0"/>
                  </a:moveTo>
                  <a:lnTo>
                    <a:pt x="0" y="0"/>
                  </a:lnTo>
                  <a:lnTo>
                    <a:pt x="203200" y="753073"/>
                  </a:lnTo>
                  <a:lnTo>
                    <a:pt x="406400" y="753073"/>
                  </a:lnTo>
                  <a:lnTo>
                    <a:pt x="203200" y="0"/>
                  </a:lnTo>
                  <a:close/>
                </a:path>
              </a:pathLst>
            </a:custGeom>
            <a:solidFill>
              <a:srgbClr val="03AF3D"/>
            </a:solidFill>
          </p:spPr>
        </p:sp>
        <p:sp>
          <p:nvSpPr>
            <p:cNvPr id="28" name="TextBox 28"/>
            <p:cNvSpPr txBox="1"/>
            <p:nvPr/>
          </p:nvSpPr>
          <p:spPr>
            <a:xfrm>
              <a:off x="101600" y="-38100"/>
              <a:ext cx="609600" cy="647700"/>
            </a:xfrm>
            <a:prstGeom prst="rect">
              <a:avLst/>
            </a:prstGeom>
          </p:spPr>
          <p:txBody>
            <a:bodyPr lIns="50800" tIns="50800" rIns="50800" bIns="50800" rtlCol="0" anchor="ctr"/>
            <a:lstStyle/>
            <a:p>
              <a:pPr algn="ctr">
                <a:lnSpc>
                  <a:spcPts val="2659"/>
                </a:lnSpc>
              </a:pPr>
              <a:endParaRPr/>
            </a:p>
          </p:txBody>
        </p:sp>
      </p:grpSp>
      <p:grpSp>
        <p:nvGrpSpPr>
          <p:cNvPr id="29" name="Group 29"/>
          <p:cNvGrpSpPr/>
          <p:nvPr/>
        </p:nvGrpSpPr>
        <p:grpSpPr>
          <a:xfrm rot="-1344660">
            <a:off x="17679438" y="6837753"/>
            <a:ext cx="1965368" cy="3542484"/>
            <a:chOff x="0" y="0"/>
            <a:chExt cx="417805" cy="753073"/>
          </a:xfrm>
        </p:grpSpPr>
        <p:sp>
          <p:nvSpPr>
            <p:cNvPr id="30" name="Freeform 30"/>
            <p:cNvSpPr/>
            <p:nvPr/>
          </p:nvSpPr>
          <p:spPr>
            <a:xfrm>
              <a:off x="0" y="0"/>
              <a:ext cx="417805" cy="753073"/>
            </a:xfrm>
            <a:custGeom>
              <a:avLst/>
              <a:gdLst/>
              <a:ahLst/>
              <a:cxnLst/>
              <a:rect l="l" t="t" r="r" b="b"/>
              <a:pathLst>
                <a:path w="417805" h="753073">
                  <a:moveTo>
                    <a:pt x="214605" y="0"/>
                  </a:moveTo>
                  <a:lnTo>
                    <a:pt x="0" y="0"/>
                  </a:lnTo>
                  <a:lnTo>
                    <a:pt x="203200" y="753073"/>
                  </a:lnTo>
                  <a:lnTo>
                    <a:pt x="417805" y="753073"/>
                  </a:lnTo>
                  <a:lnTo>
                    <a:pt x="214605" y="0"/>
                  </a:lnTo>
                  <a:close/>
                </a:path>
              </a:pathLst>
            </a:custGeom>
            <a:solidFill>
              <a:srgbClr val="008037"/>
            </a:solidFill>
          </p:spPr>
        </p:sp>
        <p:sp>
          <p:nvSpPr>
            <p:cNvPr id="31" name="TextBox 31"/>
            <p:cNvSpPr txBox="1"/>
            <p:nvPr/>
          </p:nvSpPr>
          <p:spPr>
            <a:xfrm>
              <a:off x="101600" y="-38100"/>
              <a:ext cx="609600" cy="647700"/>
            </a:xfrm>
            <a:prstGeom prst="rect">
              <a:avLst/>
            </a:prstGeom>
          </p:spPr>
          <p:txBody>
            <a:bodyPr lIns="50800" tIns="50800" rIns="50800" bIns="50800" rtlCol="0" anchor="ctr"/>
            <a:lstStyle/>
            <a:p>
              <a:pPr algn="ctr">
                <a:lnSpc>
                  <a:spcPts val="2659"/>
                </a:lnSpc>
              </a:pPr>
              <a:endParaRPr/>
            </a:p>
          </p:txBody>
        </p:sp>
      </p:grpSp>
      <p:grpSp>
        <p:nvGrpSpPr>
          <p:cNvPr id="32" name="Group 32"/>
          <p:cNvGrpSpPr/>
          <p:nvPr/>
        </p:nvGrpSpPr>
        <p:grpSpPr>
          <a:xfrm rot="484507">
            <a:off x="1227321" y="8920915"/>
            <a:ext cx="603262" cy="1490852"/>
            <a:chOff x="0" y="0"/>
            <a:chExt cx="328893" cy="812800"/>
          </a:xfrm>
        </p:grpSpPr>
        <p:sp>
          <p:nvSpPr>
            <p:cNvPr id="33" name="Freeform 33"/>
            <p:cNvSpPr/>
            <p:nvPr/>
          </p:nvSpPr>
          <p:spPr>
            <a:xfrm>
              <a:off x="0" y="0"/>
              <a:ext cx="328893" cy="812800"/>
            </a:xfrm>
            <a:custGeom>
              <a:avLst/>
              <a:gdLst/>
              <a:ahLst/>
              <a:cxnLst/>
              <a:rect l="l" t="t" r="r" b="b"/>
              <a:pathLst>
                <a:path w="328893" h="812800">
                  <a:moveTo>
                    <a:pt x="0" y="0"/>
                  </a:moveTo>
                  <a:lnTo>
                    <a:pt x="328893" y="0"/>
                  </a:lnTo>
                  <a:lnTo>
                    <a:pt x="328893" y="812800"/>
                  </a:lnTo>
                  <a:lnTo>
                    <a:pt x="0" y="812800"/>
                  </a:lnTo>
                  <a:close/>
                </a:path>
              </a:pathLst>
            </a:custGeom>
            <a:solidFill>
              <a:srgbClr val="002E14"/>
            </a:solidFill>
          </p:spPr>
        </p:sp>
        <p:sp>
          <p:nvSpPr>
            <p:cNvPr id="34" name="TextBox 34"/>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35" name="Group 35"/>
          <p:cNvGrpSpPr/>
          <p:nvPr/>
        </p:nvGrpSpPr>
        <p:grpSpPr>
          <a:xfrm rot="484507">
            <a:off x="357761" y="7750724"/>
            <a:ext cx="860446" cy="2126436"/>
            <a:chOff x="0" y="0"/>
            <a:chExt cx="328893" cy="812800"/>
          </a:xfrm>
        </p:grpSpPr>
        <p:sp>
          <p:nvSpPr>
            <p:cNvPr id="36" name="Freeform 36"/>
            <p:cNvSpPr/>
            <p:nvPr/>
          </p:nvSpPr>
          <p:spPr>
            <a:xfrm>
              <a:off x="0" y="0"/>
              <a:ext cx="328893" cy="812800"/>
            </a:xfrm>
            <a:custGeom>
              <a:avLst/>
              <a:gdLst/>
              <a:ahLst/>
              <a:cxnLst/>
              <a:rect l="l" t="t" r="r" b="b"/>
              <a:pathLst>
                <a:path w="328893" h="812800">
                  <a:moveTo>
                    <a:pt x="0" y="0"/>
                  </a:moveTo>
                  <a:lnTo>
                    <a:pt x="328893" y="0"/>
                  </a:lnTo>
                  <a:lnTo>
                    <a:pt x="328893" y="812800"/>
                  </a:lnTo>
                  <a:lnTo>
                    <a:pt x="0" y="812800"/>
                  </a:lnTo>
                  <a:close/>
                </a:path>
              </a:pathLst>
            </a:custGeom>
            <a:solidFill>
              <a:srgbClr val="005D28"/>
            </a:solidFill>
          </p:spPr>
        </p:sp>
        <p:sp>
          <p:nvSpPr>
            <p:cNvPr id="37" name="TextBox 37"/>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38" name="Group 38"/>
          <p:cNvGrpSpPr/>
          <p:nvPr/>
        </p:nvGrpSpPr>
        <p:grpSpPr>
          <a:xfrm rot="3892392">
            <a:off x="-2425279" y="8527454"/>
            <a:ext cx="5277588" cy="1953957"/>
            <a:chOff x="0" y="0"/>
            <a:chExt cx="3517755" cy="1302402"/>
          </a:xfrm>
        </p:grpSpPr>
        <p:sp>
          <p:nvSpPr>
            <p:cNvPr id="39" name="Freeform 39"/>
            <p:cNvSpPr/>
            <p:nvPr/>
          </p:nvSpPr>
          <p:spPr>
            <a:xfrm>
              <a:off x="0" y="0"/>
              <a:ext cx="3517755" cy="1302402"/>
            </a:xfrm>
            <a:custGeom>
              <a:avLst/>
              <a:gdLst/>
              <a:ahLst/>
              <a:cxnLst/>
              <a:rect l="l" t="t" r="r" b="b"/>
              <a:pathLst>
                <a:path w="3517755" h="1302402">
                  <a:moveTo>
                    <a:pt x="0" y="0"/>
                  </a:moveTo>
                  <a:lnTo>
                    <a:pt x="3517755" y="0"/>
                  </a:lnTo>
                  <a:lnTo>
                    <a:pt x="3517755" y="1302402"/>
                  </a:lnTo>
                  <a:lnTo>
                    <a:pt x="0" y="1302402"/>
                  </a:lnTo>
                  <a:close/>
                </a:path>
              </a:pathLst>
            </a:custGeom>
            <a:solidFill>
              <a:srgbClr val="000000"/>
            </a:solidFill>
            <a:ln w="352425">
              <a:solidFill>
                <a:srgbClr val="D9D9D9"/>
              </a:solidFill>
            </a:ln>
          </p:spPr>
        </p:sp>
        <p:sp>
          <p:nvSpPr>
            <p:cNvPr id="40" name="TextBox 40"/>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grpSp>
        <p:nvGrpSpPr>
          <p:cNvPr id="41" name="Group 41"/>
          <p:cNvGrpSpPr/>
          <p:nvPr/>
        </p:nvGrpSpPr>
        <p:grpSpPr>
          <a:xfrm rot="-2700000">
            <a:off x="-1252917" y="9310494"/>
            <a:ext cx="3610047" cy="855175"/>
            <a:chOff x="0" y="0"/>
            <a:chExt cx="2573374" cy="609600"/>
          </a:xfrm>
        </p:grpSpPr>
        <p:sp>
          <p:nvSpPr>
            <p:cNvPr id="42" name="Freeform 42"/>
            <p:cNvSpPr/>
            <p:nvPr/>
          </p:nvSpPr>
          <p:spPr>
            <a:xfrm>
              <a:off x="0" y="0"/>
              <a:ext cx="2573374" cy="609600"/>
            </a:xfrm>
            <a:custGeom>
              <a:avLst/>
              <a:gdLst/>
              <a:ahLst/>
              <a:cxnLst/>
              <a:rect l="l" t="t" r="r" b="b"/>
              <a:pathLst>
                <a:path w="2573374" h="609600">
                  <a:moveTo>
                    <a:pt x="203200" y="0"/>
                  </a:moveTo>
                  <a:lnTo>
                    <a:pt x="2573374" y="0"/>
                  </a:lnTo>
                  <a:lnTo>
                    <a:pt x="2370174" y="609600"/>
                  </a:lnTo>
                  <a:lnTo>
                    <a:pt x="0" y="609600"/>
                  </a:lnTo>
                  <a:lnTo>
                    <a:pt x="203200" y="0"/>
                  </a:lnTo>
                  <a:close/>
                </a:path>
              </a:pathLst>
            </a:custGeom>
            <a:solidFill>
              <a:srgbClr val="03AF3D"/>
            </a:solidFill>
          </p:spPr>
        </p:sp>
        <p:sp>
          <p:nvSpPr>
            <p:cNvPr id="43" name="TextBox 43"/>
            <p:cNvSpPr txBox="1"/>
            <p:nvPr/>
          </p:nvSpPr>
          <p:spPr>
            <a:xfrm>
              <a:off x="101600" y="-38100"/>
              <a:ext cx="609600" cy="647700"/>
            </a:xfrm>
            <a:prstGeom prst="rect">
              <a:avLst/>
            </a:prstGeom>
          </p:spPr>
          <p:txBody>
            <a:bodyPr lIns="50800" tIns="50800" rIns="50800" bIns="50800" rtlCol="0" anchor="ctr"/>
            <a:lstStyle/>
            <a:p>
              <a:pPr algn="ctr">
                <a:lnSpc>
                  <a:spcPts val="2659"/>
                </a:lnSpc>
              </a:pPr>
              <a:endParaRPr/>
            </a:p>
          </p:txBody>
        </p:sp>
      </p:grpSp>
      <p:grpSp>
        <p:nvGrpSpPr>
          <p:cNvPr id="44" name="Group 44"/>
          <p:cNvGrpSpPr/>
          <p:nvPr/>
        </p:nvGrpSpPr>
        <p:grpSpPr>
          <a:xfrm rot="-2700000">
            <a:off x="-1666997" y="7932592"/>
            <a:ext cx="3409346" cy="1000524"/>
            <a:chOff x="0" y="0"/>
            <a:chExt cx="2077249" cy="609600"/>
          </a:xfrm>
        </p:grpSpPr>
        <p:sp>
          <p:nvSpPr>
            <p:cNvPr id="45" name="Freeform 45"/>
            <p:cNvSpPr/>
            <p:nvPr/>
          </p:nvSpPr>
          <p:spPr>
            <a:xfrm>
              <a:off x="0" y="0"/>
              <a:ext cx="2077249" cy="609600"/>
            </a:xfrm>
            <a:custGeom>
              <a:avLst/>
              <a:gdLst/>
              <a:ahLst/>
              <a:cxnLst/>
              <a:rect l="l" t="t" r="r" b="b"/>
              <a:pathLst>
                <a:path w="2077249" h="609600">
                  <a:moveTo>
                    <a:pt x="203200" y="0"/>
                  </a:moveTo>
                  <a:lnTo>
                    <a:pt x="2077249" y="0"/>
                  </a:lnTo>
                  <a:lnTo>
                    <a:pt x="1874049" y="609600"/>
                  </a:lnTo>
                  <a:lnTo>
                    <a:pt x="0" y="609600"/>
                  </a:lnTo>
                  <a:lnTo>
                    <a:pt x="203200" y="0"/>
                  </a:lnTo>
                  <a:close/>
                </a:path>
              </a:pathLst>
            </a:custGeom>
            <a:solidFill>
              <a:srgbClr val="008037"/>
            </a:solidFill>
          </p:spPr>
        </p:sp>
        <p:sp>
          <p:nvSpPr>
            <p:cNvPr id="46" name="TextBox 46"/>
            <p:cNvSpPr txBox="1"/>
            <p:nvPr/>
          </p:nvSpPr>
          <p:spPr>
            <a:xfrm>
              <a:off x="101600" y="-38100"/>
              <a:ext cx="609600" cy="647700"/>
            </a:xfrm>
            <a:prstGeom prst="rect">
              <a:avLst/>
            </a:prstGeom>
          </p:spPr>
          <p:txBody>
            <a:bodyPr lIns="50800" tIns="50800" rIns="50800" bIns="50800" rtlCol="0" anchor="ctr"/>
            <a:lstStyle/>
            <a:p>
              <a:pPr algn="ctr">
                <a:lnSpc>
                  <a:spcPts val="2659"/>
                </a:lnSpc>
              </a:pPr>
              <a:endParaRPr/>
            </a:p>
          </p:txBody>
        </p:sp>
      </p:grpSp>
      <p:sp>
        <p:nvSpPr>
          <p:cNvPr id="47" name="Freeform 47"/>
          <p:cNvSpPr/>
          <p:nvPr/>
        </p:nvSpPr>
        <p:spPr>
          <a:xfrm>
            <a:off x="875616" y="3158166"/>
            <a:ext cx="1198495" cy="805988"/>
          </a:xfrm>
          <a:custGeom>
            <a:avLst/>
            <a:gdLst/>
            <a:ahLst/>
            <a:cxnLst/>
            <a:rect l="l" t="t" r="r" b="b"/>
            <a:pathLst>
              <a:path w="1198495" h="805988">
                <a:moveTo>
                  <a:pt x="0" y="0"/>
                </a:moveTo>
                <a:lnTo>
                  <a:pt x="1198495" y="0"/>
                </a:lnTo>
                <a:lnTo>
                  <a:pt x="1198495" y="805988"/>
                </a:lnTo>
                <a:lnTo>
                  <a:pt x="0" y="80598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8" name="Freeform 48"/>
          <p:cNvSpPr/>
          <p:nvPr/>
        </p:nvSpPr>
        <p:spPr>
          <a:xfrm>
            <a:off x="10359760" y="3165575"/>
            <a:ext cx="1074385" cy="894669"/>
          </a:xfrm>
          <a:custGeom>
            <a:avLst/>
            <a:gdLst/>
            <a:ahLst/>
            <a:cxnLst/>
            <a:rect l="l" t="t" r="r" b="b"/>
            <a:pathLst>
              <a:path w="1074385" h="894669">
                <a:moveTo>
                  <a:pt x="0" y="0"/>
                </a:moveTo>
                <a:lnTo>
                  <a:pt x="1074384" y="0"/>
                </a:lnTo>
                <a:lnTo>
                  <a:pt x="1074384" y="894669"/>
                </a:lnTo>
                <a:lnTo>
                  <a:pt x="0" y="89466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9" name="Freeform 49"/>
          <p:cNvSpPr/>
          <p:nvPr/>
        </p:nvSpPr>
        <p:spPr>
          <a:xfrm>
            <a:off x="940767" y="5377423"/>
            <a:ext cx="1068192" cy="1068192"/>
          </a:xfrm>
          <a:custGeom>
            <a:avLst/>
            <a:gdLst/>
            <a:ahLst/>
            <a:cxnLst/>
            <a:rect l="l" t="t" r="r" b="b"/>
            <a:pathLst>
              <a:path w="1068192" h="1068192">
                <a:moveTo>
                  <a:pt x="0" y="0"/>
                </a:moveTo>
                <a:lnTo>
                  <a:pt x="1068193" y="0"/>
                </a:lnTo>
                <a:lnTo>
                  <a:pt x="1068193" y="1068192"/>
                </a:lnTo>
                <a:lnTo>
                  <a:pt x="0" y="106819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0" name="Freeform 50"/>
          <p:cNvSpPr/>
          <p:nvPr/>
        </p:nvSpPr>
        <p:spPr>
          <a:xfrm>
            <a:off x="10312487" y="5399761"/>
            <a:ext cx="1168929" cy="1109021"/>
          </a:xfrm>
          <a:custGeom>
            <a:avLst/>
            <a:gdLst/>
            <a:ahLst/>
            <a:cxnLst/>
            <a:rect l="l" t="t" r="r" b="b"/>
            <a:pathLst>
              <a:path w="1168929" h="1109021">
                <a:moveTo>
                  <a:pt x="0" y="0"/>
                </a:moveTo>
                <a:lnTo>
                  <a:pt x="1168929" y="0"/>
                </a:lnTo>
                <a:lnTo>
                  <a:pt x="1168929" y="1109022"/>
                </a:lnTo>
                <a:lnTo>
                  <a:pt x="0" y="110902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51" name="Freeform 51"/>
          <p:cNvSpPr/>
          <p:nvPr/>
        </p:nvSpPr>
        <p:spPr>
          <a:xfrm>
            <a:off x="5400174" y="7793572"/>
            <a:ext cx="1278562" cy="1278562"/>
          </a:xfrm>
          <a:custGeom>
            <a:avLst/>
            <a:gdLst/>
            <a:ahLst/>
            <a:cxnLst/>
            <a:rect l="l" t="t" r="r" b="b"/>
            <a:pathLst>
              <a:path w="1278562" h="1278562">
                <a:moveTo>
                  <a:pt x="0" y="0"/>
                </a:moveTo>
                <a:lnTo>
                  <a:pt x="1278563" y="0"/>
                </a:lnTo>
                <a:lnTo>
                  <a:pt x="1278563" y="1278563"/>
                </a:lnTo>
                <a:lnTo>
                  <a:pt x="0" y="1278563"/>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52" name="TextBox 52"/>
          <p:cNvSpPr txBox="1"/>
          <p:nvPr/>
        </p:nvSpPr>
        <p:spPr>
          <a:xfrm>
            <a:off x="2130801" y="962025"/>
            <a:ext cx="14275291" cy="1009650"/>
          </a:xfrm>
          <a:prstGeom prst="rect">
            <a:avLst/>
          </a:prstGeom>
        </p:spPr>
        <p:txBody>
          <a:bodyPr lIns="0" tIns="0" rIns="0" bIns="0" rtlCol="0" anchor="t">
            <a:spAutoFit/>
          </a:bodyPr>
          <a:lstStyle/>
          <a:p>
            <a:pPr algn="ctr">
              <a:lnSpc>
                <a:spcPts val="7427"/>
              </a:lnSpc>
            </a:pPr>
            <a:r>
              <a:rPr lang="en-US" sz="6189">
                <a:solidFill>
                  <a:srgbClr val="005D28"/>
                </a:solidFill>
                <a:latin typeface="Poppins Ultra-Bold"/>
              </a:rPr>
              <a:t>Project Objectives:</a:t>
            </a:r>
          </a:p>
        </p:txBody>
      </p:sp>
      <p:sp>
        <p:nvSpPr>
          <p:cNvPr id="53" name="TextBox 53"/>
          <p:cNvSpPr txBox="1"/>
          <p:nvPr/>
        </p:nvSpPr>
        <p:spPr>
          <a:xfrm>
            <a:off x="2532859" y="2871200"/>
            <a:ext cx="6363859" cy="568644"/>
          </a:xfrm>
          <a:prstGeom prst="rect">
            <a:avLst/>
          </a:prstGeom>
        </p:spPr>
        <p:txBody>
          <a:bodyPr lIns="0" tIns="0" rIns="0" bIns="0" rtlCol="0" anchor="t">
            <a:spAutoFit/>
          </a:bodyPr>
          <a:lstStyle/>
          <a:p>
            <a:pPr>
              <a:lnSpc>
                <a:spcPts val="4442"/>
              </a:lnSpc>
              <a:spcBef>
                <a:spcPct val="0"/>
              </a:spcBef>
            </a:pPr>
            <a:r>
              <a:rPr lang="en-US" sz="3173">
                <a:solidFill>
                  <a:srgbClr val="005D28"/>
                </a:solidFill>
                <a:latin typeface="Poppins Ultra-Bold"/>
              </a:rPr>
              <a:t>Variable Frequency Control</a:t>
            </a:r>
          </a:p>
        </p:txBody>
      </p:sp>
      <p:sp>
        <p:nvSpPr>
          <p:cNvPr id="54" name="TextBox 54"/>
          <p:cNvSpPr txBox="1"/>
          <p:nvPr/>
        </p:nvSpPr>
        <p:spPr>
          <a:xfrm>
            <a:off x="2532859" y="5166771"/>
            <a:ext cx="5633545" cy="568644"/>
          </a:xfrm>
          <a:prstGeom prst="rect">
            <a:avLst/>
          </a:prstGeom>
        </p:spPr>
        <p:txBody>
          <a:bodyPr lIns="0" tIns="0" rIns="0" bIns="0" rtlCol="0" anchor="t">
            <a:spAutoFit/>
          </a:bodyPr>
          <a:lstStyle/>
          <a:p>
            <a:pPr>
              <a:lnSpc>
                <a:spcPts val="4442"/>
              </a:lnSpc>
              <a:spcBef>
                <a:spcPct val="0"/>
              </a:spcBef>
            </a:pPr>
            <a:r>
              <a:rPr lang="en-US" sz="3173">
                <a:solidFill>
                  <a:srgbClr val="005D28"/>
                </a:solidFill>
                <a:latin typeface="Poppins Ultra-Bold"/>
              </a:rPr>
              <a:t>Component Integration</a:t>
            </a:r>
          </a:p>
        </p:txBody>
      </p:sp>
      <p:sp>
        <p:nvSpPr>
          <p:cNvPr id="55" name="TextBox 55"/>
          <p:cNvSpPr txBox="1"/>
          <p:nvPr/>
        </p:nvSpPr>
        <p:spPr>
          <a:xfrm>
            <a:off x="11912000" y="2913953"/>
            <a:ext cx="6134332" cy="568644"/>
          </a:xfrm>
          <a:prstGeom prst="rect">
            <a:avLst/>
          </a:prstGeom>
        </p:spPr>
        <p:txBody>
          <a:bodyPr lIns="0" tIns="0" rIns="0" bIns="0" rtlCol="0" anchor="t">
            <a:spAutoFit/>
          </a:bodyPr>
          <a:lstStyle/>
          <a:p>
            <a:pPr>
              <a:lnSpc>
                <a:spcPts val="4442"/>
              </a:lnSpc>
              <a:spcBef>
                <a:spcPct val="0"/>
              </a:spcBef>
            </a:pPr>
            <a:r>
              <a:rPr lang="en-US" sz="3173">
                <a:solidFill>
                  <a:srgbClr val="005D28"/>
                </a:solidFill>
                <a:latin typeface="Poppins Ultra-Bold"/>
              </a:rPr>
              <a:t>Demonstrate Functionality</a:t>
            </a:r>
          </a:p>
        </p:txBody>
      </p:sp>
      <p:sp>
        <p:nvSpPr>
          <p:cNvPr id="56" name="TextBox 56"/>
          <p:cNvSpPr txBox="1"/>
          <p:nvPr/>
        </p:nvSpPr>
        <p:spPr>
          <a:xfrm>
            <a:off x="11974038" y="5209524"/>
            <a:ext cx="4402443" cy="568644"/>
          </a:xfrm>
          <a:prstGeom prst="rect">
            <a:avLst/>
          </a:prstGeom>
        </p:spPr>
        <p:txBody>
          <a:bodyPr lIns="0" tIns="0" rIns="0" bIns="0" rtlCol="0" anchor="t">
            <a:spAutoFit/>
          </a:bodyPr>
          <a:lstStyle/>
          <a:p>
            <a:pPr>
              <a:lnSpc>
                <a:spcPts val="4442"/>
              </a:lnSpc>
              <a:spcBef>
                <a:spcPct val="0"/>
              </a:spcBef>
            </a:pPr>
            <a:r>
              <a:rPr lang="en-US" sz="3173">
                <a:solidFill>
                  <a:srgbClr val="005D28"/>
                </a:solidFill>
                <a:latin typeface="Poppins Ultra-Bold"/>
              </a:rPr>
              <a:t>Energy Efficiency</a:t>
            </a:r>
          </a:p>
        </p:txBody>
      </p:sp>
      <p:sp>
        <p:nvSpPr>
          <p:cNvPr id="57" name="TextBox 57"/>
          <p:cNvSpPr txBox="1"/>
          <p:nvPr/>
        </p:nvSpPr>
        <p:spPr>
          <a:xfrm>
            <a:off x="7066045" y="7695464"/>
            <a:ext cx="5949897" cy="568644"/>
          </a:xfrm>
          <a:prstGeom prst="rect">
            <a:avLst/>
          </a:prstGeom>
        </p:spPr>
        <p:txBody>
          <a:bodyPr lIns="0" tIns="0" rIns="0" bIns="0" rtlCol="0" anchor="t">
            <a:spAutoFit/>
          </a:bodyPr>
          <a:lstStyle/>
          <a:p>
            <a:pPr>
              <a:lnSpc>
                <a:spcPts val="4442"/>
              </a:lnSpc>
              <a:spcBef>
                <a:spcPct val="0"/>
              </a:spcBef>
            </a:pPr>
            <a:r>
              <a:rPr lang="en-US" sz="3173">
                <a:solidFill>
                  <a:srgbClr val="005D28"/>
                </a:solidFill>
                <a:latin typeface="Poppins Ultra-Bold"/>
              </a:rPr>
              <a:t>Educational Value</a:t>
            </a:r>
          </a:p>
        </p:txBody>
      </p:sp>
      <p:sp>
        <p:nvSpPr>
          <p:cNvPr id="58" name="TextBox 58"/>
          <p:cNvSpPr txBox="1"/>
          <p:nvPr/>
        </p:nvSpPr>
        <p:spPr>
          <a:xfrm>
            <a:off x="2532859" y="3522531"/>
            <a:ext cx="5915232" cy="835621"/>
          </a:xfrm>
          <a:prstGeom prst="rect">
            <a:avLst/>
          </a:prstGeom>
        </p:spPr>
        <p:txBody>
          <a:bodyPr lIns="0" tIns="0" rIns="0" bIns="0" rtlCol="0" anchor="t">
            <a:spAutoFit/>
          </a:bodyPr>
          <a:lstStyle/>
          <a:p>
            <a:pPr algn="just">
              <a:lnSpc>
                <a:spcPts val="2242"/>
              </a:lnSpc>
              <a:spcBef>
                <a:spcPct val="0"/>
              </a:spcBef>
            </a:pPr>
            <a:r>
              <a:rPr lang="en-US" sz="1601">
                <a:solidFill>
                  <a:srgbClr val="000000"/>
                </a:solidFill>
                <a:latin typeface="Poppins Medium"/>
              </a:rPr>
              <a:t>Develop a functional Variable Frequency Drive (VFD) capable of smoothly varying the frequency of the output signal within the specified range of 30 Hz to 55 Hz.</a:t>
            </a:r>
          </a:p>
        </p:txBody>
      </p:sp>
      <p:sp>
        <p:nvSpPr>
          <p:cNvPr id="59" name="TextBox 59"/>
          <p:cNvSpPr txBox="1"/>
          <p:nvPr/>
        </p:nvSpPr>
        <p:spPr>
          <a:xfrm>
            <a:off x="2532859" y="5863894"/>
            <a:ext cx="5915232" cy="1388071"/>
          </a:xfrm>
          <a:prstGeom prst="rect">
            <a:avLst/>
          </a:prstGeom>
        </p:spPr>
        <p:txBody>
          <a:bodyPr lIns="0" tIns="0" rIns="0" bIns="0" rtlCol="0" anchor="t">
            <a:spAutoFit/>
          </a:bodyPr>
          <a:lstStyle/>
          <a:p>
            <a:pPr algn="just">
              <a:lnSpc>
                <a:spcPts val="2242"/>
              </a:lnSpc>
            </a:pPr>
            <a:r>
              <a:rPr lang="en-US" sz="1601" dirty="0">
                <a:solidFill>
                  <a:srgbClr val="000000"/>
                </a:solidFill>
                <a:latin typeface="Poppins Medium"/>
              </a:rPr>
              <a:t>Integrate the 220V/12V center-tap transformer, CD4047BCM oscillator, L7812CV voltage regulator and IRF540 power transistor seamlessly to create a cohesive VFD system.</a:t>
            </a:r>
          </a:p>
          <a:p>
            <a:pPr algn="just">
              <a:lnSpc>
                <a:spcPts val="2242"/>
              </a:lnSpc>
              <a:spcBef>
                <a:spcPct val="0"/>
              </a:spcBef>
            </a:pPr>
            <a:endParaRPr lang="en-US" sz="1601" dirty="0">
              <a:solidFill>
                <a:srgbClr val="000000"/>
              </a:solidFill>
              <a:latin typeface="Poppins Medium"/>
            </a:endParaRPr>
          </a:p>
        </p:txBody>
      </p:sp>
      <p:sp>
        <p:nvSpPr>
          <p:cNvPr id="60" name="TextBox 60"/>
          <p:cNvSpPr txBox="1"/>
          <p:nvPr/>
        </p:nvSpPr>
        <p:spPr>
          <a:xfrm>
            <a:off x="11959625" y="3565284"/>
            <a:ext cx="5915232" cy="1111846"/>
          </a:xfrm>
          <a:prstGeom prst="rect">
            <a:avLst/>
          </a:prstGeom>
        </p:spPr>
        <p:txBody>
          <a:bodyPr lIns="0" tIns="0" rIns="0" bIns="0" rtlCol="0" anchor="t">
            <a:spAutoFit/>
          </a:bodyPr>
          <a:lstStyle/>
          <a:p>
            <a:pPr algn="just">
              <a:lnSpc>
                <a:spcPts val="2242"/>
              </a:lnSpc>
              <a:spcBef>
                <a:spcPct val="0"/>
              </a:spcBef>
            </a:pPr>
            <a:r>
              <a:rPr lang="en-US" sz="1601">
                <a:solidFill>
                  <a:srgbClr val="000000"/>
                </a:solidFill>
                <a:latin typeface="Poppins Medium"/>
              </a:rPr>
              <a:t>Showcase the successful operation of the designed VFD by connecting it to a motor and illustrating its ability to control the motor's speed effectively across the desired frequency spectrum.</a:t>
            </a:r>
          </a:p>
        </p:txBody>
      </p:sp>
      <p:sp>
        <p:nvSpPr>
          <p:cNvPr id="61" name="TextBox 61"/>
          <p:cNvSpPr txBox="1"/>
          <p:nvPr/>
        </p:nvSpPr>
        <p:spPr>
          <a:xfrm>
            <a:off x="11974038" y="5863894"/>
            <a:ext cx="5915232" cy="1111846"/>
          </a:xfrm>
          <a:prstGeom prst="rect">
            <a:avLst/>
          </a:prstGeom>
        </p:spPr>
        <p:txBody>
          <a:bodyPr lIns="0" tIns="0" rIns="0" bIns="0" rtlCol="0" anchor="t">
            <a:spAutoFit/>
          </a:bodyPr>
          <a:lstStyle/>
          <a:p>
            <a:pPr algn="just">
              <a:lnSpc>
                <a:spcPts val="2242"/>
              </a:lnSpc>
              <a:spcBef>
                <a:spcPct val="0"/>
              </a:spcBef>
            </a:pPr>
            <a:r>
              <a:rPr lang="en-US" sz="1601">
                <a:solidFill>
                  <a:srgbClr val="000000"/>
                </a:solidFill>
                <a:latin typeface="Poppins Medium"/>
              </a:rPr>
              <a:t>Highlight the energy-saving potential of the VFD by effectively regulating motor speed based on load requirements, emphasizing its practical implications for reducing power consumption.</a:t>
            </a:r>
          </a:p>
        </p:txBody>
      </p:sp>
      <p:sp>
        <p:nvSpPr>
          <p:cNvPr id="62" name="TextBox 62"/>
          <p:cNvSpPr txBox="1"/>
          <p:nvPr/>
        </p:nvSpPr>
        <p:spPr>
          <a:xfrm>
            <a:off x="7100711" y="8392587"/>
            <a:ext cx="5915232" cy="1388071"/>
          </a:xfrm>
          <a:prstGeom prst="rect">
            <a:avLst/>
          </a:prstGeom>
        </p:spPr>
        <p:txBody>
          <a:bodyPr lIns="0" tIns="0" rIns="0" bIns="0" rtlCol="0" anchor="t">
            <a:spAutoFit/>
          </a:bodyPr>
          <a:lstStyle/>
          <a:p>
            <a:pPr algn="just">
              <a:lnSpc>
                <a:spcPts val="2242"/>
              </a:lnSpc>
              <a:spcBef>
                <a:spcPct val="0"/>
              </a:spcBef>
            </a:pPr>
            <a:r>
              <a:rPr lang="en-US" sz="1601">
                <a:solidFill>
                  <a:srgbClr val="000000"/>
                </a:solidFill>
                <a:latin typeface="Poppins Medium"/>
              </a:rPr>
              <a:t>Provide a clear and educational demonstration of the principles behind variable frequency motor control using accessible components, contributing to a deeper understanding of power electronics concepts.</a:t>
            </a:r>
          </a:p>
          <a:p>
            <a:pPr algn="just">
              <a:lnSpc>
                <a:spcPts val="2242"/>
              </a:lnSpc>
              <a:spcBef>
                <a:spcPct val="0"/>
              </a:spcBef>
            </a:pPr>
            <a:endParaRPr lang="en-US" sz="1601">
              <a:solidFill>
                <a:srgbClr val="000000"/>
              </a:solidFill>
              <a:latin typeface="Poppins Medium"/>
            </a:endParaRPr>
          </a:p>
        </p:txBody>
      </p:sp>
    </p:spTree>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9286197" y="22991"/>
            <a:ext cx="9613955" cy="10264009"/>
            <a:chOff x="0" y="0"/>
            <a:chExt cx="7137400" cy="7620000"/>
          </a:xfrm>
        </p:grpSpPr>
        <p:sp>
          <p:nvSpPr>
            <p:cNvPr id="3" name="Freeform 3"/>
            <p:cNvSpPr/>
            <p:nvPr/>
          </p:nvSpPr>
          <p:spPr>
            <a:xfrm>
              <a:off x="0" y="0"/>
              <a:ext cx="7137400" cy="7620000"/>
            </a:xfrm>
            <a:custGeom>
              <a:avLst/>
              <a:gdLst/>
              <a:ahLst/>
              <a:cxnLst/>
              <a:rect l="l" t="t" r="r" b="b"/>
              <a:pathLst>
                <a:path w="7137400" h="7620000">
                  <a:moveTo>
                    <a:pt x="2650109" y="0"/>
                  </a:moveTo>
                  <a:lnTo>
                    <a:pt x="0" y="3767709"/>
                  </a:lnTo>
                  <a:lnTo>
                    <a:pt x="2743200" y="7620000"/>
                  </a:lnTo>
                  <a:lnTo>
                    <a:pt x="7137400" y="7620000"/>
                  </a:lnTo>
                  <a:lnTo>
                    <a:pt x="7137400" y="0"/>
                  </a:lnTo>
                  <a:close/>
                </a:path>
              </a:pathLst>
            </a:custGeom>
            <a:blipFill>
              <a:blip r:embed="rId2"/>
              <a:stretch>
                <a:fillRect l="-56888" r="-56888"/>
              </a:stretch>
            </a:blipFill>
          </p:spPr>
        </p:sp>
      </p:grpSp>
      <p:grpSp>
        <p:nvGrpSpPr>
          <p:cNvPr id="4" name="Group 4"/>
          <p:cNvGrpSpPr/>
          <p:nvPr/>
        </p:nvGrpSpPr>
        <p:grpSpPr>
          <a:xfrm rot="-8770775">
            <a:off x="10808624" y="-1874377"/>
            <a:ext cx="1317181" cy="7401341"/>
            <a:chOff x="0" y="0"/>
            <a:chExt cx="315260" cy="1771469"/>
          </a:xfrm>
        </p:grpSpPr>
        <p:sp>
          <p:nvSpPr>
            <p:cNvPr id="5" name="Freeform 5"/>
            <p:cNvSpPr/>
            <p:nvPr/>
          </p:nvSpPr>
          <p:spPr>
            <a:xfrm>
              <a:off x="0" y="0"/>
              <a:ext cx="315260" cy="1771469"/>
            </a:xfrm>
            <a:custGeom>
              <a:avLst/>
              <a:gdLst/>
              <a:ahLst/>
              <a:cxnLst/>
              <a:rect l="l" t="t" r="r" b="b"/>
              <a:pathLst>
                <a:path w="315260" h="1771469">
                  <a:moveTo>
                    <a:pt x="157630" y="0"/>
                  </a:moveTo>
                  <a:lnTo>
                    <a:pt x="315260" y="1771469"/>
                  </a:lnTo>
                  <a:lnTo>
                    <a:pt x="0" y="1771469"/>
                  </a:lnTo>
                  <a:lnTo>
                    <a:pt x="157630" y="0"/>
                  </a:lnTo>
                  <a:close/>
                </a:path>
              </a:pathLst>
            </a:custGeom>
            <a:solidFill>
              <a:srgbClr val="002E14"/>
            </a:solidFill>
          </p:spPr>
        </p:sp>
        <p:sp>
          <p:nvSpPr>
            <p:cNvPr id="6" name="TextBox 6"/>
            <p:cNvSpPr txBox="1"/>
            <p:nvPr/>
          </p:nvSpPr>
          <p:spPr>
            <a:xfrm>
              <a:off x="127000" y="292100"/>
              <a:ext cx="558800" cy="368300"/>
            </a:xfrm>
            <a:prstGeom prst="rect">
              <a:avLst/>
            </a:prstGeom>
          </p:spPr>
          <p:txBody>
            <a:bodyPr lIns="50800" tIns="50800" rIns="50800" bIns="50800" rtlCol="0" anchor="ctr"/>
            <a:lstStyle/>
            <a:p>
              <a:pPr algn="ctr">
                <a:lnSpc>
                  <a:spcPts val="2659"/>
                </a:lnSpc>
              </a:pPr>
              <a:endParaRPr/>
            </a:p>
          </p:txBody>
        </p:sp>
      </p:grpSp>
      <p:sp>
        <p:nvSpPr>
          <p:cNvPr id="7" name="TextBox 7"/>
          <p:cNvSpPr txBox="1"/>
          <p:nvPr/>
        </p:nvSpPr>
        <p:spPr>
          <a:xfrm>
            <a:off x="1028700" y="977906"/>
            <a:ext cx="10223345" cy="1009650"/>
          </a:xfrm>
          <a:prstGeom prst="rect">
            <a:avLst/>
          </a:prstGeom>
        </p:spPr>
        <p:txBody>
          <a:bodyPr lIns="0" tIns="0" rIns="0" bIns="0" rtlCol="0" anchor="t">
            <a:spAutoFit/>
          </a:bodyPr>
          <a:lstStyle/>
          <a:p>
            <a:pPr>
              <a:lnSpc>
                <a:spcPts val="7427"/>
              </a:lnSpc>
            </a:pPr>
            <a:r>
              <a:rPr lang="en-US" sz="6189">
                <a:solidFill>
                  <a:srgbClr val="005D28"/>
                </a:solidFill>
                <a:latin typeface="Poppins Ultra-Bold"/>
              </a:rPr>
              <a:t>Components Used:</a:t>
            </a:r>
          </a:p>
        </p:txBody>
      </p:sp>
      <p:grpSp>
        <p:nvGrpSpPr>
          <p:cNvPr id="8" name="Group 8"/>
          <p:cNvGrpSpPr/>
          <p:nvPr/>
        </p:nvGrpSpPr>
        <p:grpSpPr>
          <a:xfrm rot="-2057923">
            <a:off x="10677985" y="4473324"/>
            <a:ext cx="1456464" cy="7401341"/>
            <a:chOff x="0" y="0"/>
            <a:chExt cx="348597" cy="1771469"/>
          </a:xfrm>
        </p:grpSpPr>
        <p:sp>
          <p:nvSpPr>
            <p:cNvPr id="9" name="Freeform 9"/>
            <p:cNvSpPr/>
            <p:nvPr/>
          </p:nvSpPr>
          <p:spPr>
            <a:xfrm>
              <a:off x="0" y="0"/>
              <a:ext cx="348597" cy="1771469"/>
            </a:xfrm>
            <a:custGeom>
              <a:avLst/>
              <a:gdLst/>
              <a:ahLst/>
              <a:cxnLst/>
              <a:rect l="l" t="t" r="r" b="b"/>
              <a:pathLst>
                <a:path w="348597" h="1771469">
                  <a:moveTo>
                    <a:pt x="174298" y="0"/>
                  </a:moveTo>
                  <a:lnTo>
                    <a:pt x="348597" y="1771469"/>
                  </a:lnTo>
                  <a:lnTo>
                    <a:pt x="0" y="1771469"/>
                  </a:lnTo>
                  <a:lnTo>
                    <a:pt x="174298" y="0"/>
                  </a:lnTo>
                  <a:close/>
                </a:path>
              </a:pathLst>
            </a:custGeom>
            <a:solidFill>
              <a:srgbClr val="002E14"/>
            </a:solidFill>
          </p:spPr>
        </p:sp>
        <p:sp>
          <p:nvSpPr>
            <p:cNvPr id="10" name="TextBox 10"/>
            <p:cNvSpPr txBox="1"/>
            <p:nvPr/>
          </p:nvSpPr>
          <p:spPr>
            <a:xfrm>
              <a:off x="127000" y="292100"/>
              <a:ext cx="558800" cy="368300"/>
            </a:xfrm>
            <a:prstGeom prst="rect">
              <a:avLst/>
            </a:prstGeom>
          </p:spPr>
          <p:txBody>
            <a:bodyPr lIns="50800" tIns="50800" rIns="50800" bIns="50800" rtlCol="0" anchor="ctr"/>
            <a:lstStyle/>
            <a:p>
              <a:pPr algn="ctr">
                <a:lnSpc>
                  <a:spcPts val="2659"/>
                </a:lnSpc>
              </a:pPr>
              <a:endParaRPr/>
            </a:p>
          </p:txBody>
        </p:sp>
      </p:grpSp>
      <p:sp>
        <p:nvSpPr>
          <p:cNvPr id="11" name="TextBox 11"/>
          <p:cNvSpPr txBox="1"/>
          <p:nvPr/>
        </p:nvSpPr>
        <p:spPr>
          <a:xfrm>
            <a:off x="631788" y="2942471"/>
            <a:ext cx="9298654" cy="6884321"/>
          </a:xfrm>
          <a:prstGeom prst="rect">
            <a:avLst/>
          </a:prstGeom>
        </p:spPr>
        <p:txBody>
          <a:bodyPr lIns="0" tIns="0" rIns="0" bIns="0" rtlCol="0" anchor="t">
            <a:spAutoFit/>
          </a:bodyPr>
          <a:lstStyle/>
          <a:p>
            <a:pPr marL="833979" lvl="1" indent="-457200">
              <a:lnSpc>
                <a:spcPts val="4886"/>
              </a:lnSpc>
              <a:buFont typeface="Wingdings" panose="05000000000000000000" pitchFamily="2" charset="2"/>
              <a:buChar char="v"/>
            </a:pPr>
            <a:r>
              <a:rPr lang="en-US" sz="3200" dirty="0">
                <a:solidFill>
                  <a:srgbClr val="002E14"/>
                </a:solidFill>
                <a:latin typeface="Poppins Ultra-Bold"/>
              </a:rPr>
              <a:t>220V/12V center-tap transformer</a:t>
            </a:r>
          </a:p>
          <a:p>
            <a:pPr marL="833979" lvl="1" indent="-457200">
              <a:lnSpc>
                <a:spcPts val="4886"/>
              </a:lnSpc>
              <a:buFont typeface="Wingdings" panose="05000000000000000000" pitchFamily="2" charset="2"/>
              <a:buChar char="v"/>
            </a:pPr>
            <a:r>
              <a:rPr lang="en-US" sz="3200" dirty="0">
                <a:solidFill>
                  <a:srgbClr val="002E14"/>
                </a:solidFill>
                <a:latin typeface="Poppins Ultra-Bold"/>
              </a:rPr>
              <a:t>L7812CV voltage regulator</a:t>
            </a:r>
          </a:p>
          <a:p>
            <a:pPr marL="833979" lvl="1" indent="-457200">
              <a:lnSpc>
                <a:spcPts val="4886"/>
              </a:lnSpc>
              <a:buFont typeface="Wingdings" panose="05000000000000000000" pitchFamily="2" charset="2"/>
              <a:buChar char="v"/>
            </a:pPr>
            <a:r>
              <a:rPr lang="en-US" sz="3200" dirty="0">
                <a:solidFill>
                  <a:srgbClr val="002E14"/>
                </a:solidFill>
                <a:latin typeface="Poppins Ultra-Bold"/>
              </a:rPr>
              <a:t>CD4047BCM oscillator </a:t>
            </a:r>
          </a:p>
          <a:p>
            <a:pPr marL="833979" lvl="1" indent="-457200">
              <a:lnSpc>
                <a:spcPts val="4886"/>
              </a:lnSpc>
              <a:buFont typeface="Wingdings" panose="05000000000000000000" pitchFamily="2" charset="2"/>
              <a:buChar char="v"/>
            </a:pPr>
            <a:r>
              <a:rPr lang="en-US" sz="3200" dirty="0">
                <a:solidFill>
                  <a:srgbClr val="002E14"/>
                </a:solidFill>
                <a:latin typeface="Poppins Ultra-Bold"/>
              </a:rPr>
              <a:t>IRF540 power transistor</a:t>
            </a:r>
          </a:p>
          <a:p>
            <a:pPr marL="833979" lvl="1" indent="-457200">
              <a:lnSpc>
                <a:spcPts val="4886"/>
              </a:lnSpc>
              <a:buFont typeface="Wingdings" panose="05000000000000000000" pitchFamily="2" charset="2"/>
              <a:buChar char="v"/>
            </a:pPr>
            <a:r>
              <a:rPr lang="en-US" sz="3200" dirty="0">
                <a:solidFill>
                  <a:srgbClr val="002E14"/>
                </a:solidFill>
                <a:latin typeface="Poppins Ultra-Bold"/>
              </a:rPr>
              <a:t>Potentiometer</a:t>
            </a:r>
          </a:p>
          <a:p>
            <a:pPr marL="833979" lvl="1" indent="-457200">
              <a:lnSpc>
                <a:spcPts val="4886"/>
              </a:lnSpc>
              <a:buFont typeface="Wingdings" panose="05000000000000000000" pitchFamily="2" charset="2"/>
              <a:buChar char="v"/>
            </a:pPr>
            <a:r>
              <a:rPr lang="en-US" sz="3200" dirty="0">
                <a:solidFill>
                  <a:srgbClr val="002E14"/>
                </a:solidFill>
                <a:latin typeface="Poppins Ultra-Bold"/>
              </a:rPr>
              <a:t>Resistors , capacitors and diodes.</a:t>
            </a:r>
          </a:p>
          <a:p>
            <a:pPr marL="833979" lvl="1" indent="-457200">
              <a:lnSpc>
                <a:spcPts val="4886"/>
              </a:lnSpc>
              <a:buFont typeface="Wingdings" panose="05000000000000000000" pitchFamily="2" charset="2"/>
              <a:buChar char="v"/>
            </a:pPr>
            <a:r>
              <a:rPr lang="en-US" sz="3200" dirty="0">
                <a:solidFill>
                  <a:srgbClr val="002E14"/>
                </a:solidFill>
                <a:latin typeface="Poppins Ultra-Bold"/>
              </a:rPr>
              <a:t>Breadboard</a:t>
            </a:r>
          </a:p>
          <a:p>
            <a:pPr marL="833979" lvl="1" indent="-457200">
              <a:lnSpc>
                <a:spcPts val="4886"/>
              </a:lnSpc>
              <a:buFont typeface="Wingdings" panose="05000000000000000000" pitchFamily="2" charset="2"/>
              <a:buChar char="v"/>
            </a:pPr>
            <a:r>
              <a:rPr lang="en-US" sz="3200" dirty="0">
                <a:solidFill>
                  <a:srgbClr val="002E14"/>
                </a:solidFill>
                <a:latin typeface="Poppins Ultra-Bold"/>
              </a:rPr>
              <a:t>Wires and connectors</a:t>
            </a:r>
          </a:p>
          <a:p>
            <a:pPr marL="833979" lvl="1" indent="-457200">
              <a:lnSpc>
                <a:spcPts val="4886"/>
              </a:lnSpc>
              <a:buFont typeface="Wingdings" panose="05000000000000000000" pitchFamily="2" charset="2"/>
              <a:buChar char="v"/>
            </a:pPr>
            <a:endParaRPr lang="en-US" sz="3490" dirty="0">
              <a:solidFill>
                <a:srgbClr val="002E14"/>
              </a:solidFill>
              <a:latin typeface="Poppins Ultra-Bold"/>
            </a:endParaRPr>
          </a:p>
          <a:p>
            <a:pPr marL="753557" lvl="1" indent="-376778">
              <a:lnSpc>
                <a:spcPts val="4886"/>
              </a:lnSpc>
              <a:buFont typeface="Arial"/>
              <a:buChar char="•"/>
            </a:pPr>
            <a:endParaRPr lang="en-GB" sz="3600" dirty="0">
              <a:solidFill>
                <a:srgbClr val="002E14"/>
              </a:solidFill>
              <a:latin typeface="Poppins Ultra-Bold"/>
            </a:endParaRPr>
          </a:p>
          <a:p>
            <a:pPr marL="753557" lvl="1" indent="-376778">
              <a:lnSpc>
                <a:spcPts val="4886"/>
              </a:lnSpc>
              <a:buFont typeface="Arial"/>
              <a:buChar char="•"/>
            </a:pPr>
            <a:endParaRPr lang="en-GB" sz="3600" dirty="0">
              <a:solidFill>
                <a:srgbClr val="002E14"/>
              </a:solidFill>
              <a:latin typeface="Poppins Ultra-Bold"/>
            </a:endParaRPr>
          </a:p>
        </p:txBody>
      </p:sp>
    </p:spTree>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grpSp>
        <p:nvGrpSpPr>
          <p:cNvPr id="2" name="Group 2"/>
          <p:cNvGrpSpPr/>
          <p:nvPr/>
        </p:nvGrpSpPr>
        <p:grpSpPr>
          <a:xfrm>
            <a:off x="11617016" y="1028700"/>
            <a:ext cx="6539528" cy="8229600"/>
            <a:chOff x="0" y="0"/>
            <a:chExt cx="8719370" cy="10972800"/>
          </a:xfrm>
        </p:grpSpPr>
        <p:pic>
          <p:nvPicPr>
            <p:cNvPr id="3" name="Picture 3"/>
            <p:cNvPicPr>
              <a:picLocks noChangeAspect="1"/>
            </p:cNvPicPr>
            <p:nvPr/>
          </p:nvPicPr>
          <p:blipFill>
            <a:blip r:embed="rId2"/>
            <a:srcRect l="24965" r="10032"/>
            <a:stretch>
              <a:fillRect/>
            </a:stretch>
          </p:blipFill>
          <p:spPr>
            <a:xfrm>
              <a:off x="0" y="0"/>
              <a:ext cx="8719370" cy="10972800"/>
            </a:xfrm>
            <a:prstGeom prst="rect">
              <a:avLst/>
            </a:prstGeom>
          </p:spPr>
        </p:pic>
      </p:grpSp>
      <p:grpSp>
        <p:nvGrpSpPr>
          <p:cNvPr id="4" name="Group 4"/>
          <p:cNvGrpSpPr/>
          <p:nvPr/>
        </p:nvGrpSpPr>
        <p:grpSpPr>
          <a:xfrm>
            <a:off x="11252045" y="6172200"/>
            <a:ext cx="1038574" cy="3086100"/>
            <a:chOff x="0" y="0"/>
            <a:chExt cx="273534" cy="812800"/>
          </a:xfrm>
        </p:grpSpPr>
        <p:sp>
          <p:nvSpPr>
            <p:cNvPr id="5" name="Freeform 5"/>
            <p:cNvSpPr/>
            <p:nvPr/>
          </p:nvSpPr>
          <p:spPr>
            <a:xfrm>
              <a:off x="0" y="0"/>
              <a:ext cx="273534" cy="812800"/>
            </a:xfrm>
            <a:custGeom>
              <a:avLst/>
              <a:gdLst/>
              <a:ahLst/>
              <a:cxnLst/>
              <a:rect l="l" t="t" r="r" b="b"/>
              <a:pathLst>
                <a:path w="273534" h="812800">
                  <a:moveTo>
                    <a:pt x="0" y="0"/>
                  </a:moveTo>
                  <a:lnTo>
                    <a:pt x="273534" y="0"/>
                  </a:lnTo>
                  <a:lnTo>
                    <a:pt x="273534" y="812800"/>
                  </a:lnTo>
                  <a:lnTo>
                    <a:pt x="0" y="812800"/>
                  </a:lnTo>
                  <a:close/>
                </a:path>
              </a:pathLst>
            </a:custGeom>
            <a:solidFill>
              <a:srgbClr val="002E14"/>
            </a:solidFill>
          </p:spPr>
        </p:sp>
        <p:sp>
          <p:nvSpPr>
            <p:cNvPr id="6" name="TextBox 6"/>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7" name="TextBox 7"/>
          <p:cNvSpPr txBox="1"/>
          <p:nvPr/>
        </p:nvSpPr>
        <p:spPr>
          <a:xfrm>
            <a:off x="1028700" y="962025"/>
            <a:ext cx="10223345" cy="1952625"/>
          </a:xfrm>
          <a:prstGeom prst="rect">
            <a:avLst/>
          </a:prstGeom>
        </p:spPr>
        <p:txBody>
          <a:bodyPr lIns="0" tIns="0" rIns="0" bIns="0" rtlCol="0" anchor="t">
            <a:spAutoFit/>
          </a:bodyPr>
          <a:lstStyle/>
          <a:p>
            <a:pPr>
              <a:lnSpc>
                <a:spcPts val="7427"/>
              </a:lnSpc>
            </a:pPr>
            <a:r>
              <a:rPr lang="en-US" sz="6189">
                <a:solidFill>
                  <a:srgbClr val="005D28"/>
                </a:solidFill>
                <a:latin typeface="Poppins Ultra-Bold"/>
              </a:rPr>
              <a:t>220V/12V center-tap transformer</a:t>
            </a:r>
          </a:p>
        </p:txBody>
      </p:sp>
      <p:grpSp>
        <p:nvGrpSpPr>
          <p:cNvPr id="8" name="Group 8"/>
          <p:cNvGrpSpPr/>
          <p:nvPr/>
        </p:nvGrpSpPr>
        <p:grpSpPr>
          <a:xfrm>
            <a:off x="17490444" y="1028700"/>
            <a:ext cx="1038574" cy="3086100"/>
            <a:chOff x="0" y="0"/>
            <a:chExt cx="273534" cy="812800"/>
          </a:xfrm>
        </p:grpSpPr>
        <p:sp>
          <p:nvSpPr>
            <p:cNvPr id="9" name="Freeform 9"/>
            <p:cNvSpPr/>
            <p:nvPr/>
          </p:nvSpPr>
          <p:spPr>
            <a:xfrm>
              <a:off x="0" y="0"/>
              <a:ext cx="273534" cy="812800"/>
            </a:xfrm>
            <a:custGeom>
              <a:avLst/>
              <a:gdLst/>
              <a:ahLst/>
              <a:cxnLst/>
              <a:rect l="l" t="t" r="r" b="b"/>
              <a:pathLst>
                <a:path w="273534" h="812800">
                  <a:moveTo>
                    <a:pt x="0" y="0"/>
                  </a:moveTo>
                  <a:lnTo>
                    <a:pt x="273534" y="0"/>
                  </a:lnTo>
                  <a:lnTo>
                    <a:pt x="273534" y="812800"/>
                  </a:lnTo>
                  <a:lnTo>
                    <a:pt x="0" y="812800"/>
                  </a:lnTo>
                  <a:close/>
                </a:path>
              </a:pathLst>
            </a:custGeom>
            <a:solidFill>
              <a:srgbClr val="002E14"/>
            </a:solidFill>
          </p:spPr>
        </p:sp>
        <p:sp>
          <p:nvSpPr>
            <p:cNvPr id="10" name="TextBox 10"/>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11" name="TextBox 11"/>
          <p:cNvSpPr txBox="1"/>
          <p:nvPr/>
        </p:nvSpPr>
        <p:spPr>
          <a:xfrm>
            <a:off x="1028700" y="3549656"/>
            <a:ext cx="8918326" cy="3266712"/>
          </a:xfrm>
          <a:prstGeom prst="rect">
            <a:avLst/>
          </a:prstGeom>
        </p:spPr>
        <p:txBody>
          <a:bodyPr lIns="0" tIns="0" rIns="0" bIns="0" rtlCol="0" anchor="t">
            <a:spAutoFit/>
          </a:bodyPr>
          <a:lstStyle/>
          <a:p>
            <a:pPr algn="just">
              <a:lnSpc>
                <a:spcPts val="3695"/>
              </a:lnSpc>
              <a:spcBef>
                <a:spcPct val="0"/>
              </a:spcBef>
            </a:pPr>
            <a:r>
              <a:rPr lang="en-US" sz="2639">
                <a:solidFill>
                  <a:srgbClr val="000000"/>
                </a:solidFill>
                <a:latin typeface="Poppins Medium"/>
              </a:rPr>
              <a:t>The use of a 220V/12V centre-tap transformer is significant because it provides voltage transformation, electrical isolation, safety, and compatibility with the components in VFD circuit. It plays a critical role in creating the necessary voltage levels and configuration for the successful operation of your VFD system.</a:t>
            </a:r>
          </a:p>
        </p:txBody>
      </p:sp>
    </p:spTree>
  </p:cSld>
  <p:clrMapOvr>
    <a:masterClrMapping/>
  </p:clrMapOvr>
  <p:transition spd="med">
    <p:pull/>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grpSp>
        <p:nvGrpSpPr>
          <p:cNvPr id="2" name="Group 2"/>
          <p:cNvGrpSpPr/>
          <p:nvPr/>
        </p:nvGrpSpPr>
        <p:grpSpPr>
          <a:xfrm>
            <a:off x="11617016" y="1028700"/>
            <a:ext cx="5642284" cy="8229600"/>
            <a:chOff x="0" y="0"/>
            <a:chExt cx="7523046" cy="10972800"/>
          </a:xfrm>
        </p:grpSpPr>
        <p:pic>
          <p:nvPicPr>
            <p:cNvPr id="3" name="Picture 3"/>
            <p:cNvPicPr>
              <a:picLocks noChangeAspect="1"/>
            </p:cNvPicPr>
            <p:nvPr/>
          </p:nvPicPr>
          <p:blipFill>
            <a:blip r:embed="rId2"/>
            <a:srcRect l="9380" r="22058"/>
            <a:stretch>
              <a:fillRect/>
            </a:stretch>
          </p:blipFill>
          <p:spPr>
            <a:xfrm>
              <a:off x="0" y="0"/>
              <a:ext cx="7523046" cy="10972800"/>
            </a:xfrm>
            <a:prstGeom prst="rect">
              <a:avLst/>
            </a:prstGeom>
          </p:spPr>
        </p:pic>
      </p:grpSp>
      <p:grpSp>
        <p:nvGrpSpPr>
          <p:cNvPr id="4" name="Group 4"/>
          <p:cNvGrpSpPr/>
          <p:nvPr/>
        </p:nvGrpSpPr>
        <p:grpSpPr>
          <a:xfrm>
            <a:off x="11252045" y="6172200"/>
            <a:ext cx="1038574" cy="3086100"/>
            <a:chOff x="0" y="0"/>
            <a:chExt cx="273534" cy="812800"/>
          </a:xfrm>
        </p:grpSpPr>
        <p:sp>
          <p:nvSpPr>
            <p:cNvPr id="5" name="Freeform 5"/>
            <p:cNvSpPr/>
            <p:nvPr/>
          </p:nvSpPr>
          <p:spPr>
            <a:xfrm>
              <a:off x="0" y="0"/>
              <a:ext cx="273534" cy="812800"/>
            </a:xfrm>
            <a:custGeom>
              <a:avLst/>
              <a:gdLst/>
              <a:ahLst/>
              <a:cxnLst/>
              <a:rect l="l" t="t" r="r" b="b"/>
              <a:pathLst>
                <a:path w="273534" h="812800">
                  <a:moveTo>
                    <a:pt x="0" y="0"/>
                  </a:moveTo>
                  <a:lnTo>
                    <a:pt x="273534" y="0"/>
                  </a:lnTo>
                  <a:lnTo>
                    <a:pt x="273534" y="812800"/>
                  </a:lnTo>
                  <a:lnTo>
                    <a:pt x="0" y="812800"/>
                  </a:lnTo>
                  <a:close/>
                </a:path>
              </a:pathLst>
            </a:custGeom>
            <a:solidFill>
              <a:srgbClr val="002E14"/>
            </a:solidFill>
          </p:spPr>
        </p:sp>
        <p:sp>
          <p:nvSpPr>
            <p:cNvPr id="6" name="TextBox 6"/>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7" name="TextBox 7"/>
          <p:cNvSpPr txBox="1"/>
          <p:nvPr/>
        </p:nvSpPr>
        <p:spPr>
          <a:xfrm>
            <a:off x="1028700" y="962025"/>
            <a:ext cx="10223345" cy="1952625"/>
          </a:xfrm>
          <a:prstGeom prst="rect">
            <a:avLst/>
          </a:prstGeom>
        </p:spPr>
        <p:txBody>
          <a:bodyPr lIns="0" tIns="0" rIns="0" bIns="0" rtlCol="0" anchor="t">
            <a:spAutoFit/>
          </a:bodyPr>
          <a:lstStyle/>
          <a:p>
            <a:pPr>
              <a:lnSpc>
                <a:spcPts val="7427"/>
              </a:lnSpc>
            </a:pPr>
            <a:r>
              <a:rPr lang="en-US" sz="6189">
                <a:solidFill>
                  <a:srgbClr val="005D28"/>
                </a:solidFill>
                <a:latin typeface="Poppins Ultra-Bold"/>
              </a:rPr>
              <a:t>L7812CV voltage regulator</a:t>
            </a:r>
          </a:p>
        </p:txBody>
      </p:sp>
      <p:grpSp>
        <p:nvGrpSpPr>
          <p:cNvPr id="8" name="Group 8"/>
          <p:cNvGrpSpPr/>
          <p:nvPr/>
        </p:nvGrpSpPr>
        <p:grpSpPr>
          <a:xfrm>
            <a:off x="16426271" y="900113"/>
            <a:ext cx="1038574" cy="3086100"/>
            <a:chOff x="0" y="0"/>
            <a:chExt cx="273534" cy="812800"/>
          </a:xfrm>
        </p:grpSpPr>
        <p:sp>
          <p:nvSpPr>
            <p:cNvPr id="9" name="Freeform 9"/>
            <p:cNvSpPr/>
            <p:nvPr/>
          </p:nvSpPr>
          <p:spPr>
            <a:xfrm>
              <a:off x="0" y="0"/>
              <a:ext cx="273534" cy="812800"/>
            </a:xfrm>
            <a:custGeom>
              <a:avLst/>
              <a:gdLst/>
              <a:ahLst/>
              <a:cxnLst/>
              <a:rect l="l" t="t" r="r" b="b"/>
              <a:pathLst>
                <a:path w="273534" h="812800">
                  <a:moveTo>
                    <a:pt x="0" y="0"/>
                  </a:moveTo>
                  <a:lnTo>
                    <a:pt x="273534" y="0"/>
                  </a:lnTo>
                  <a:lnTo>
                    <a:pt x="273534" y="812800"/>
                  </a:lnTo>
                  <a:lnTo>
                    <a:pt x="0" y="812800"/>
                  </a:lnTo>
                  <a:close/>
                </a:path>
              </a:pathLst>
            </a:custGeom>
            <a:solidFill>
              <a:srgbClr val="002E14"/>
            </a:solidFill>
          </p:spPr>
        </p:sp>
        <p:sp>
          <p:nvSpPr>
            <p:cNvPr id="10" name="TextBox 10"/>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11" name="TextBox 11"/>
          <p:cNvSpPr txBox="1"/>
          <p:nvPr/>
        </p:nvSpPr>
        <p:spPr>
          <a:xfrm>
            <a:off x="1028700" y="3559858"/>
            <a:ext cx="8918326" cy="4666887"/>
          </a:xfrm>
          <a:prstGeom prst="rect">
            <a:avLst/>
          </a:prstGeom>
        </p:spPr>
        <p:txBody>
          <a:bodyPr lIns="0" tIns="0" rIns="0" bIns="0" rtlCol="0" anchor="t">
            <a:spAutoFit/>
          </a:bodyPr>
          <a:lstStyle/>
          <a:p>
            <a:pPr algn="just">
              <a:lnSpc>
                <a:spcPts val="3695"/>
              </a:lnSpc>
            </a:pPr>
            <a:r>
              <a:rPr lang="en-US" sz="2639">
                <a:solidFill>
                  <a:srgbClr val="000000"/>
                </a:solidFill>
                <a:latin typeface="Poppins Medium"/>
              </a:rPr>
              <a:t>The L7812CV voltage regulator plays a significant role in various electronic circuits due to its ability to provide a stable and regulated output voltage of +12 volts. The primary function of a voltage regulator is to stabilize the output voltage regardless of variations in the input voltage and load conditions. The L7812CV ensures that the output voltage remains at a consistent +12 volts even if the input voltage fluctuates.</a:t>
            </a:r>
          </a:p>
          <a:p>
            <a:pPr algn="just">
              <a:lnSpc>
                <a:spcPts val="3695"/>
              </a:lnSpc>
              <a:spcBef>
                <a:spcPct val="0"/>
              </a:spcBef>
            </a:pPr>
            <a:endParaRPr lang="en-US" sz="2639">
              <a:solidFill>
                <a:srgbClr val="000000"/>
              </a:solidFill>
              <a:latin typeface="Poppins Medium"/>
            </a:endParaRPr>
          </a:p>
        </p:txBody>
      </p:sp>
    </p:spTree>
  </p:cSld>
  <p:clrMapOvr>
    <a:masterClrMapping/>
  </p:clrMapOvr>
  <p:transition spd="slow">
    <p:cover/>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grpSp>
        <p:nvGrpSpPr>
          <p:cNvPr id="2" name="Group 2"/>
          <p:cNvGrpSpPr/>
          <p:nvPr/>
        </p:nvGrpSpPr>
        <p:grpSpPr>
          <a:xfrm>
            <a:off x="11617016" y="1028700"/>
            <a:ext cx="6670984" cy="8229600"/>
            <a:chOff x="0" y="0"/>
            <a:chExt cx="8894646" cy="10972800"/>
          </a:xfrm>
        </p:grpSpPr>
        <p:pic>
          <p:nvPicPr>
            <p:cNvPr id="3" name="Picture 3"/>
            <p:cNvPicPr>
              <a:picLocks noChangeAspect="1"/>
            </p:cNvPicPr>
            <p:nvPr/>
          </p:nvPicPr>
          <p:blipFill>
            <a:blip r:embed="rId2"/>
            <a:srcRect l="19937" r="26022"/>
            <a:stretch>
              <a:fillRect/>
            </a:stretch>
          </p:blipFill>
          <p:spPr>
            <a:xfrm>
              <a:off x="0" y="0"/>
              <a:ext cx="8894646" cy="10972800"/>
            </a:xfrm>
            <a:prstGeom prst="rect">
              <a:avLst/>
            </a:prstGeom>
          </p:spPr>
        </p:pic>
      </p:grpSp>
      <p:grpSp>
        <p:nvGrpSpPr>
          <p:cNvPr id="4" name="Group 4"/>
          <p:cNvGrpSpPr/>
          <p:nvPr/>
        </p:nvGrpSpPr>
        <p:grpSpPr>
          <a:xfrm>
            <a:off x="11252045" y="6172200"/>
            <a:ext cx="1038574" cy="3086100"/>
            <a:chOff x="0" y="0"/>
            <a:chExt cx="273534" cy="812800"/>
          </a:xfrm>
        </p:grpSpPr>
        <p:sp>
          <p:nvSpPr>
            <p:cNvPr id="5" name="Freeform 5"/>
            <p:cNvSpPr/>
            <p:nvPr/>
          </p:nvSpPr>
          <p:spPr>
            <a:xfrm>
              <a:off x="0" y="0"/>
              <a:ext cx="273534" cy="812800"/>
            </a:xfrm>
            <a:custGeom>
              <a:avLst/>
              <a:gdLst/>
              <a:ahLst/>
              <a:cxnLst/>
              <a:rect l="l" t="t" r="r" b="b"/>
              <a:pathLst>
                <a:path w="273534" h="812800">
                  <a:moveTo>
                    <a:pt x="0" y="0"/>
                  </a:moveTo>
                  <a:lnTo>
                    <a:pt x="273534" y="0"/>
                  </a:lnTo>
                  <a:lnTo>
                    <a:pt x="273534" y="812800"/>
                  </a:lnTo>
                  <a:lnTo>
                    <a:pt x="0" y="812800"/>
                  </a:lnTo>
                  <a:close/>
                </a:path>
              </a:pathLst>
            </a:custGeom>
            <a:solidFill>
              <a:srgbClr val="002E14"/>
            </a:solidFill>
          </p:spPr>
        </p:sp>
        <p:sp>
          <p:nvSpPr>
            <p:cNvPr id="6" name="TextBox 6"/>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7" name="TextBox 7"/>
          <p:cNvSpPr txBox="1"/>
          <p:nvPr/>
        </p:nvSpPr>
        <p:spPr>
          <a:xfrm>
            <a:off x="1028700" y="962025"/>
            <a:ext cx="10223345" cy="1009650"/>
          </a:xfrm>
          <a:prstGeom prst="rect">
            <a:avLst/>
          </a:prstGeom>
        </p:spPr>
        <p:txBody>
          <a:bodyPr lIns="0" tIns="0" rIns="0" bIns="0" rtlCol="0" anchor="t">
            <a:spAutoFit/>
          </a:bodyPr>
          <a:lstStyle/>
          <a:p>
            <a:pPr>
              <a:lnSpc>
                <a:spcPts val="7427"/>
              </a:lnSpc>
            </a:pPr>
            <a:r>
              <a:rPr lang="en-US" sz="6189">
                <a:solidFill>
                  <a:srgbClr val="005D28"/>
                </a:solidFill>
                <a:latin typeface="Poppins Ultra-Bold"/>
              </a:rPr>
              <a:t>CD4047BCM Oscillator</a:t>
            </a:r>
          </a:p>
        </p:txBody>
      </p:sp>
      <p:grpSp>
        <p:nvGrpSpPr>
          <p:cNvPr id="8" name="Group 8"/>
          <p:cNvGrpSpPr/>
          <p:nvPr/>
        </p:nvGrpSpPr>
        <p:grpSpPr>
          <a:xfrm>
            <a:off x="17532176" y="1028700"/>
            <a:ext cx="1038574" cy="3086100"/>
            <a:chOff x="0" y="0"/>
            <a:chExt cx="273534" cy="812800"/>
          </a:xfrm>
        </p:grpSpPr>
        <p:sp>
          <p:nvSpPr>
            <p:cNvPr id="9" name="Freeform 9"/>
            <p:cNvSpPr/>
            <p:nvPr/>
          </p:nvSpPr>
          <p:spPr>
            <a:xfrm>
              <a:off x="0" y="0"/>
              <a:ext cx="273534" cy="812800"/>
            </a:xfrm>
            <a:custGeom>
              <a:avLst/>
              <a:gdLst/>
              <a:ahLst/>
              <a:cxnLst/>
              <a:rect l="l" t="t" r="r" b="b"/>
              <a:pathLst>
                <a:path w="273534" h="812800">
                  <a:moveTo>
                    <a:pt x="0" y="0"/>
                  </a:moveTo>
                  <a:lnTo>
                    <a:pt x="273534" y="0"/>
                  </a:lnTo>
                  <a:lnTo>
                    <a:pt x="273534" y="812800"/>
                  </a:lnTo>
                  <a:lnTo>
                    <a:pt x="0" y="812800"/>
                  </a:lnTo>
                  <a:close/>
                </a:path>
              </a:pathLst>
            </a:custGeom>
            <a:solidFill>
              <a:srgbClr val="002E14"/>
            </a:solidFill>
          </p:spPr>
        </p:sp>
        <p:sp>
          <p:nvSpPr>
            <p:cNvPr id="10" name="TextBox 10"/>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11" name="TextBox 11"/>
          <p:cNvSpPr txBox="1"/>
          <p:nvPr/>
        </p:nvSpPr>
        <p:spPr>
          <a:xfrm>
            <a:off x="1028700" y="2731212"/>
            <a:ext cx="9106121" cy="5133612"/>
          </a:xfrm>
          <a:prstGeom prst="rect">
            <a:avLst/>
          </a:prstGeom>
        </p:spPr>
        <p:txBody>
          <a:bodyPr lIns="0" tIns="0" rIns="0" bIns="0" rtlCol="0" anchor="t">
            <a:spAutoFit/>
          </a:bodyPr>
          <a:lstStyle/>
          <a:p>
            <a:pPr algn="just">
              <a:lnSpc>
                <a:spcPts val="3695"/>
              </a:lnSpc>
            </a:pPr>
            <a:r>
              <a:rPr lang="en-US" sz="2639" dirty="0">
                <a:solidFill>
                  <a:srgbClr val="000000"/>
                </a:solidFill>
                <a:latin typeface="Poppins Medium"/>
              </a:rPr>
              <a:t>The significance of using the CD4047BCM oscillator in your Variable Frequency Drive (VFD) project lies in its ability to generate precise and adjustable square wave signals, which are essential for controlling the frequency of the output signal. The CD4047BCM oscillator can be configured to produce square wave output signals with a frequency that can be adjusted by external components. This is crucial for your VFD, as it allows you to set the desired output frequency within the specified range of 30 Hz to 55 Hz.</a:t>
            </a:r>
          </a:p>
          <a:p>
            <a:pPr algn="just">
              <a:lnSpc>
                <a:spcPts val="3695"/>
              </a:lnSpc>
              <a:spcBef>
                <a:spcPct val="0"/>
              </a:spcBef>
            </a:pPr>
            <a:endParaRPr lang="en-US" sz="2639" dirty="0">
              <a:solidFill>
                <a:srgbClr val="000000"/>
              </a:solidFill>
              <a:latin typeface="Poppins Medium"/>
            </a:endParaRPr>
          </a:p>
        </p:txBody>
      </p:sp>
    </p:spTree>
  </p:cSld>
  <p:clrMapOvr>
    <a:masterClrMapping/>
  </p:clrMapOvr>
  <p:transition spd="slow">
    <p:cover/>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grpSp>
        <p:nvGrpSpPr>
          <p:cNvPr id="2" name="Group 2"/>
          <p:cNvGrpSpPr/>
          <p:nvPr/>
        </p:nvGrpSpPr>
        <p:grpSpPr>
          <a:xfrm>
            <a:off x="11617016" y="1028700"/>
            <a:ext cx="5642284" cy="8229600"/>
            <a:chOff x="0" y="0"/>
            <a:chExt cx="7523046" cy="10972800"/>
          </a:xfrm>
        </p:grpSpPr>
        <p:pic>
          <p:nvPicPr>
            <p:cNvPr id="3" name="Picture 3"/>
            <p:cNvPicPr>
              <a:picLocks noChangeAspect="1"/>
            </p:cNvPicPr>
            <p:nvPr/>
          </p:nvPicPr>
          <p:blipFill>
            <a:blip r:embed="rId2"/>
            <a:srcRect l="14315" r="47118"/>
            <a:stretch>
              <a:fillRect/>
            </a:stretch>
          </p:blipFill>
          <p:spPr>
            <a:xfrm>
              <a:off x="0" y="0"/>
              <a:ext cx="7523046" cy="10972800"/>
            </a:xfrm>
            <a:prstGeom prst="rect">
              <a:avLst/>
            </a:prstGeom>
          </p:spPr>
        </p:pic>
      </p:grpSp>
      <p:grpSp>
        <p:nvGrpSpPr>
          <p:cNvPr id="4" name="Group 4"/>
          <p:cNvGrpSpPr/>
          <p:nvPr/>
        </p:nvGrpSpPr>
        <p:grpSpPr>
          <a:xfrm>
            <a:off x="11252045" y="6172200"/>
            <a:ext cx="1038574" cy="3086100"/>
            <a:chOff x="0" y="0"/>
            <a:chExt cx="273534" cy="812800"/>
          </a:xfrm>
        </p:grpSpPr>
        <p:sp>
          <p:nvSpPr>
            <p:cNvPr id="5" name="Freeform 5"/>
            <p:cNvSpPr/>
            <p:nvPr/>
          </p:nvSpPr>
          <p:spPr>
            <a:xfrm>
              <a:off x="0" y="0"/>
              <a:ext cx="273534" cy="812800"/>
            </a:xfrm>
            <a:custGeom>
              <a:avLst/>
              <a:gdLst/>
              <a:ahLst/>
              <a:cxnLst/>
              <a:rect l="l" t="t" r="r" b="b"/>
              <a:pathLst>
                <a:path w="273534" h="812800">
                  <a:moveTo>
                    <a:pt x="0" y="0"/>
                  </a:moveTo>
                  <a:lnTo>
                    <a:pt x="273534" y="0"/>
                  </a:lnTo>
                  <a:lnTo>
                    <a:pt x="273534" y="812800"/>
                  </a:lnTo>
                  <a:lnTo>
                    <a:pt x="0" y="812800"/>
                  </a:lnTo>
                  <a:close/>
                </a:path>
              </a:pathLst>
            </a:custGeom>
            <a:solidFill>
              <a:srgbClr val="002E14"/>
            </a:solidFill>
          </p:spPr>
        </p:sp>
        <p:sp>
          <p:nvSpPr>
            <p:cNvPr id="6" name="TextBox 6"/>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7" name="TextBox 7"/>
          <p:cNvSpPr txBox="1"/>
          <p:nvPr/>
        </p:nvSpPr>
        <p:spPr>
          <a:xfrm>
            <a:off x="1028700" y="962025"/>
            <a:ext cx="10223345" cy="1009650"/>
          </a:xfrm>
          <a:prstGeom prst="rect">
            <a:avLst/>
          </a:prstGeom>
        </p:spPr>
        <p:txBody>
          <a:bodyPr lIns="0" tIns="0" rIns="0" bIns="0" rtlCol="0" anchor="t">
            <a:spAutoFit/>
          </a:bodyPr>
          <a:lstStyle/>
          <a:p>
            <a:pPr>
              <a:lnSpc>
                <a:spcPts val="7427"/>
              </a:lnSpc>
            </a:pPr>
            <a:r>
              <a:rPr lang="en-US" sz="6189">
                <a:solidFill>
                  <a:srgbClr val="005D28"/>
                </a:solidFill>
                <a:latin typeface="Poppins Ultra-Bold"/>
              </a:rPr>
              <a:t>IRF540 MOSFET</a:t>
            </a:r>
          </a:p>
        </p:txBody>
      </p:sp>
      <p:grpSp>
        <p:nvGrpSpPr>
          <p:cNvPr id="8" name="Group 8"/>
          <p:cNvGrpSpPr/>
          <p:nvPr/>
        </p:nvGrpSpPr>
        <p:grpSpPr>
          <a:xfrm>
            <a:off x="16426271" y="900113"/>
            <a:ext cx="1038574" cy="3086100"/>
            <a:chOff x="0" y="0"/>
            <a:chExt cx="273534" cy="812800"/>
          </a:xfrm>
        </p:grpSpPr>
        <p:sp>
          <p:nvSpPr>
            <p:cNvPr id="9" name="Freeform 9"/>
            <p:cNvSpPr/>
            <p:nvPr/>
          </p:nvSpPr>
          <p:spPr>
            <a:xfrm>
              <a:off x="0" y="0"/>
              <a:ext cx="273534" cy="812800"/>
            </a:xfrm>
            <a:custGeom>
              <a:avLst/>
              <a:gdLst/>
              <a:ahLst/>
              <a:cxnLst/>
              <a:rect l="l" t="t" r="r" b="b"/>
              <a:pathLst>
                <a:path w="273534" h="812800">
                  <a:moveTo>
                    <a:pt x="0" y="0"/>
                  </a:moveTo>
                  <a:lnTo>
                    <a:pt x="273534" y="0"/>
                  </a:lnTo>
                  <a:lnTo>
                    <a:pt x="273534" y="812800"/>
                  </a:lnTo>
                  <a:lnTo>
                    <a:pt x="0" y="812800"/>
                  </a:lnTo>
                  <a:close/>
                </a:path>
              </a:pathLst>
            </a:custGeom>
            <a:solidFill>
              <a:srgbClr val="002E14"/>
            </a:solidFill>
          </p:spPr>
        </p:sp>
        <p:sp>
          <p:nvSpPr>
            <p:cNvPr id="10" name="TextBox 10"/>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11" name="TextBox 11"/>
          <p:cNvSpPr txBox="1"/>
          <p:nvPr/>
        </p:nvSpPr>
        <p:spPr>
          <a:xfrm>
            <a:off x="1028700" y="2658560"/>
            <a:ext cx="8918326" cy="4666887"/>
          </a:xfrm>
          <a:prstGeom prst="rect">
            <a:avLst/>
          </a:prstGeom>
        </p:spPr>
        <p:txBody>
          <a:bodyPr lIns="0" tIns="0" rIns="0" bIns="0" rtlCol="0" anchor="t">
            <a:spAutoFit/>
          </a:bodyPr>
          <a:lstStyle/>
          <a:p>
            <a:pPr algn="just">
              <a:lnSpc>
                <a:spcPts val="3695"/>
              </a:lnSpc>
              <a:spcBef>
                <a:spcPct val="0"/>
              </a:spcBef>
            </a:pPr>
            <a:r>
              <a:rPr lang="en-US" sz="2639">
                <a:solidFill>
                  <a:srgbClr val="000000"/>
                </a:solidFill>
                <a:latin typeface="Poppins Medium"/>
              </a:rPr>
              <a:t>The IRF540 MOSFET's high voltage and current handling capabilities, efficient switching characteristics, compatibility with PWM control, thermal efficiency, robustness, reliability, cost-effectiveness, and versatility make it a suitable choice for controlling the output in the Variable Frequency Drive project. Its attributes align well with the requirements of motor control systems, ensuring optimal performance and accurate frequency adjustments.</a:t>
            </a:r>
          </a:p>
        </p:txBody>
      </p:sp>
    </p:spTree>
  </p:cSld>
  <p:clrMapOvr>
    <a:masterClrMapping/>
  </p:clrMapOvr>
  <p:transition spd="slow">
    <p:cover/>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Freeform 2"/>
          <p:cNvSpPr/>
          <p:nvPr/>
        </p:nvSpPr>
        <p:spPr>
          <a:xfrm>
            <a:off x="0" y="-1502361"/>
            <a:ext cx="18470694" cy="18470694"/>
          </a:xfrm>
          <a:custGeom>
            <a:avLst/>
            <a:gdLst/>
            <a:ahLst/>
            <a:cxnLst/>
            <a:rect l="l" t="t" r="r" b="b"/>
            <a:pathLst>
              <a:path w="18470694" h="18470694">
                <a:moveTo>
                  <a:pt x="0" y="0"/>
                </a:moveTo>
                <a:lnTo>
                  <a:pt x="18470694" y="0"/>
                </a:lnTo>
                <a:lnTo>
                  <a:pt x="18470694" y="18470694"/>
                </a:lnTo>
                <a:lnTo>
                  <a:pt x="0" y="18470694"/>
                </a:lnTo>
                <a:lnTo>
                  <a:pt x="0" y="0"/>
                </a:lnTo>
                <a:close/>
              </a:path>
            </a:pathLst>
          </a:custGeom>
          <a:blipFill>
            <a:blip r:embed="rId2">
              <a:alphaModFix amt="40000"/>
              <a:extLst>
                <a:ext uri="{96DAC541-7B7A-43D3-8B79-37D633B846F1}">
                  <asvg:svgBlip xmlns:asvg="http://schemas.microsoft.com/office/drawing/2016/SVG/main" r:embed="rId3"/>
                </a:ext>
              </a:extLst>
            </a:blip>
            <a:stretch>
              <a:fillRect/>
            </a:stretch>
          </a:blipFill>
        </p:spPr>
      </p:sp>
      <p:sp>
        <p:nvSpPr>
          <p:cNvPr id="3" name="Freeform 3"/>
          <p:cNvSpPr/>
          <p:nvPr/>
        </p:nvSpPr>
        <p:spPr>
          <a:xfrm>
            <a:off x="157294" y="2476950"/>
            <a:ext cx="18288000" cy="5333100"/>
          </a:xfrm>
          <a:custGeom>
            <a:avLst/>
            <a:gdLst/>
            <a:ahLst/>
            <a:cxnLst/>
            <a:rect l="l" t="t" r="r" b="b"/>
            <a:pathLst>
              <a:path w="18288000" h="5333100">
                <a:moveTo>
                  <a:pt x="0" y="0"/>
                </a:moveTo>
                <a:lnTo>
                  <a:pt x="18288000" y="0"/>
                </a:lnTo>
                <a:lnTo>
                  <a:pt x="18288000" y="5333100"/>
                </a:lnTo>
                <a:lnTo>
                  <a:pt x="0" y="5333100"/>
                </a:lnTo>
                <a:lnTo>
                  <a:pt x="0" y="0"/>
                </a:lnTo>
                <a:close/>
              </a:path>
            </a:pathLst>
          </a:custGeom>
          <a:blipFill>
            <a:blip r:embed="rId4"/>
            <a:stretch>
              <a:fillRect t="-6128" b="-6128"/>
            </a:stretch>
          </a:blipFill>
        </p:spPr>
        <p:txBody>
          <a:bodyPr/>
          <a:lstStyle/>
          <a:p>
            <a:endParaRPr lang="en-GB" dirty="0"/>
          </a:p>
        </p:txBody>
      </p:sp>
      <p:sp>
        <p:nvSpPr>
          <p:cNvPr id="4" name="TextBox 4"/>
          <p:cNvSpPr txBox="1"/>
          <p:nvPr/>
        </p:nvSpPr>
        <p:spPr>
          <a:xfrm>
            <a:off x="5484416" y="8677910"/>
            <a:ext cx="7319169" cy="580390"/>
          </a:xfrm>
          <a:prstGeom prst="rect">
            <a:avLst/>
          </a:prstGeom>
        </p:spPr>
        <p:txBody>
          <a:bodyPr lIns="0" tIns="0" rIns="0" bIns="0" rtlCol="0" anchor="t">
            <a:spAutoFit/>
          </a:bodyPr>
          <a:lstStyle/>
          <a:p>
            <a:pPr algn="ctr">
              <a:lnSpc>
                <a:spcPts val="4759"/>
              </a:lnSpc>
            </a:pPr>
            <a:r>
              <a:rPr lang="en-US" sz="3399">
                <a:solidFill>
                  <a:srgbClr val="000000"/>
                </a:solidFill>
                <a:latin typeface="Canva Sans"/>
              </a:rPr>
              <a:t>Proteus Simulation Diagram of VFD</a:t>
            </a:r>
          </a:p>
        </p:txBody>
      </p:sp>
    </p:spTree>
  </p:cSld>
  <p:clrMapOvr>
    <a:masterClrMapping/>
  </p:clrMapOvr>
  <p:transition spd="slow">
    <p:randomBar dir="vert"/>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128</TotalTime>
  <Words>939</Words>
  <Application>Microsoft Office PowerPoint</Application>
  <PresentationFormat>Custom</PresentationFormat>
  <Paragraphs>68</Paragraphs>
  <Slides>20</Slides>
  <Notes>0</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20</vt:i4>
      </vt:variant>
    </vt:vector>
  </HeadingPairs>
  <TitlesOfParts>
    <vt:vector size="27" baseType="lpstr">
      <vt:lpstr>Poppins Ultra-Bold</vt:lpstr>
      <vt:lpstr>Arial</vt:lpstr>
      <vt:lpstr>Poppins Medium</vt:lpstr>
      <vt:lpstr>Canva Sans</vt:lpstr>
      <vt:lpstr>Calibri</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Green Black Modern Grow Up Your Career With Organizational Skills Presentation</dc:title>
  <dc:creator>KJ Sizan</dc:creator>
  <cp:lastModifiedBy>KJ Sizan</cp:lastModifiedBy>
  <cp:revision>6</cp:revision>
  <dcterms:created xsi:type="dcterms:W3CDTF">2006-08-16T00:00:00Z</dcterms:created>
  <dcterms:modified xsi:type="dcterms:W3CDTF">2023-08-13T06:25:36Z</dcterms:modified>
  <dc:identifier>DAFrO3z23bE</dc:identifier>
</cp:coreProperties>
</file>